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2"/>
  </p:notesMasterIdLst>
  <p:handoutMasterIdLst>
    <p:handoutMasterId r:id="rId33"/>
  </p:handoutMasterIdLst>
  <p:sldIdLst>
    <p:sldId id="293" r:id="rId2"/>
    <p:sldId id="322" r:id="rId3"/>
    <p:sldId id="256" r:id="rId4"/>
    <p:sldId id="257" r:id="rId5"/>
    <p:sldId id="303" r:id="rId6"/>
    <p:sldId id="259" r:id="rId7"/>
    <p:sldId id="295" r:id="rId8"/>
    <p:sldId id="296" r:id="rId9"/>
    <p:sldId id="297" r:id="rId10"/>
    <p:sldId id="298" r:id="rId11"/>
    <p:sldId id="305" r:id="rId12"/>
    <p:sldId id="301" r:id="rId13"/>
    <p:sldId id="260" r:id="rId14"/>
    <p:sldId id="294" r:id="rId15"/>
    <p:sldId id="321" r:id="rId16"/>
    <p:sldId id="302" r:id="rId17"/>
    <p:sldId id="307" r:id="rId18"/>
    <p:sldId id="304" r:id="rId19"/>
    <p:sldId id="258" r:id="rId20"/>
    <p:sldId id="300" r:id="rId21"/>
    <p:sldId id="311" r:id="rId22"/>
    <p:sldId id="313" r:id="rId23"/>
    <p:sldId id="314" r:id="rId24"/>
    <p:sldId id="315" r:id="rId25"/>
    <p:sldId id="316" r:id="rId26"/>
    <p:sldId id="319" r:id="rId27"/>
    <p:sldId id="317" r:id="rId28"/>
    <p:sldId id="323" r:id="rId29"/>
    <p:sldId id="310" r:id="rId30"/>
    <p:sldId id="309"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3"/>
    <p:restoredTop sz="82428"/>
  </p:normalViewPr>
  <p:slideViewPr>
    <p:cSldViewPr snapToGrid="0" snapToObjects="1">
      <p:cViewPr varScale="1">
        <p:scale>
          <a:sx n="52" d="100"/>
          <a:sy n="52" d="100"/>
        </p:scale>
        <p:origin x="412" y="60"/>
      </p:cViewPr>
      <p:guideLst>
        <p:guide orient="horz" pos="2160"/>
        <p:guide pos="2880"/>
      </p:guideLst>
    </p:cSldViewPr>
  </p:slideViewPr>
  <p:notesTextViewPr>
    <p:cViewPr>
      <p:scale>
        <a:sx n="100" d="100"/>
        <a:sy n="100" d="100"/>
      </p:scale>
      <p:origin x="0" y="0"/>
    </p:cViewPr>
  </p:notesTextViewPr>
  <p:sorterViewPr>
    <p:cViewPr>
      <p:scale>
        <a:sx n="103" d="100"/>
        <a:sy n="10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1AD90-E9BF-4144-B925-F68F61285E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64F1154-86F0-6A49-B364-6E39823F33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955886-74A0-F840-8776-103B8B606794}" type="datetimeFigureOut">
              <a:rPr lang="en-US" smtClean="0"/>
              <a:t>8/27/2020</a:t>
            </a:fld>
            <a:endParaRPr lang="en-US"/>
          </a:p>
        </p:txBody>
      </p:sp>
      <p:sp>
        <p:nvSpPr>
          <p:cNvPr id="4" name="Footer Placeholder 3">
            <a:extLst>
              <a:ext uri="{FF2B5EF4-FFF2-40B4-BE49-F238E27FC236}">
                <a16:creationId xmlns:a16="http://schemas.microsoft.com/office/drawing/2014/main" id="{64F7DA28-F557-3E49-9624-65540862A8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A10224-67D5-B840-889E-818DD475EF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013B14-2140-A741-8286-1DD497D418AE}" type="slidenum">
              <a:rPr lang="en-US" smtClean="0"/>
              <a:t>‹#›</a:t>
            </a:fld>
            <a:endParaRPr lang="en-US"/>
          </a:p>
        </p:txBody>
      </p:sp>
    </p:spTree>
    <p:extLst>
      <p:ext uri="{BB962C8B-B14F-4D97-AF65-F5344CB8AC3E}">
        <p14:creationId xmlns:p14="http://schemas.microsoft.com/office/powerpoint/2010/main" val="3500713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66A874-4DBE-6B44-8E9F-2089389D0A8E}" type="datetimeFigureOut">
              <a:rPr lang="en-US" smtClean="0"/>
              <a:t>8/27/2020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49B5D-3A6F-114D-AC19-BB25AC51AD16}" type="slidenum">
              <a:rPr lang="en-US" smtClean="0"/>
              <a:t>‹#›</a:t>
            </a:fld>
            <a:endParaRPr lang="en-US"/>
          </a:p>
        </p:txBody>
      </p:sp>
    </p:spTree>
    <p:extLst>
      <p:ext uri="{BB962C8B-B14F-4D97-AF65-F5344CB8AC3E}">
        <p14:creationId xmlns:p14="http://schemas.microsoft.com/office/powerpoint/2010/main" val="22042287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1</a:t>
            </a:fld>
            <a:endParaRPr lang="en-US"/>
          </a:p>
        </p:txBody>
      </p:sp>
    </p:spTree>
    <p:extLst>
      <p:ext uri="{BB962C8B-B14F-4D97-AF65-F5344CB8AC3E}">
        <p14:creationId xmlns:p14="http://schemas.microsoft.com/office/powerpoint/2010/main" val="594620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6</a:t>
            </a:fld>
            <a:endParaRPr lang="en-US"/>
          </a:p>
        </p:txBody>
      </p:sp>
    </p:spTree>
    <p:extLst>
      <p:ext uri="{BB962C8B-B14F-4D97-AF65-F5344CB8AC3E}">
        <p14:creationId xmlns:p14="http://schemas.microsoft.com/office/powerpoint/2010/main" val="344029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Dwight D. Eisenhower was the 34th President of the United States from 1953 until 1961. Before becoming President, he served as a general in the United States Army and as the Allied Forces Supreme Commander during World War II. He also later became NATO’s first supreme commander.</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Dwight had to make tough decisions continuously about which of the many tasks he should focus on each day. This finally led him to invent the world-famous Eisenhower principle, which today helps us prioritize by urgency and importance.</a:t>
            </a:r>
          </a:p>
          <a:p>
            <a:r>
              <a:rPr lang="en-US" sz="1200" b="0" i="0" u="none" strike="noStrike" kern="1200" dirty="0">
                <a:solidFill>
                  <a:schemeClr val="tx1"/>
                </a:solidFill>
                <a:effectLst/>
                <a:latin typeface="+mn-lt"/>
                <a:ea typeface="+mn-ea"/>
                <a:cs typeface="+mn-cs"/>
              </a:rPr>
              <a:t>How to use the Eisenhower Matrix?</a:t>
            </a:r>
          </a:p>
          <a:p>
            <a:r>
              <a:rPr lang="en-US" sz="1200" b="0" i="0" u="none" strike="noStrike" kern="1200" dirty="0">
                <a:solidFill>
                  <a:schemeClr val="tx1"/>
                </a:solidFill>
                <a:effectLst/>
                <a:latin typeface="+mn-lt"/>
                <a:ea typeface="+mn-ea"/>
                <a:cs typeface="+mn-cs"/>
              </a:rPr>
              <a:t>Prioritizing tasks by urgency and importance results in 4 quadrants with different work strategies:</a:t>
            </a:r>
          </a:p>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8</a:t>
            </a:fld>
            <a:endParaRPr lang="en-US"/>
          </a:p>
        </p:txBody>
      </p:sp>
    </p:spTree>
    <p:extLst>
      <p:ext uri="{BB962C8B-B14F-4D97-AF65-F5344CB8AC3E}">
        <p14:creationId xmlns:p14="http://schemas.microsoft.com/office/powerpoint/2010/main" val="540122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Delegation means</a:t>
            </a:r>
          </a:p>
          <a:p>
            <a:r>
              <a:rPr lang="en-US" sz="1200" kern="1200" dirty="0">
                <a:solidFill>
                  <a:schemeClr val="tx1"/>
                </a:solidFill>
                <a:effectLst/>
                <a:latin typeface="+mn-lt"/>
                <a:ea typeface="+mn-ea"/>
                <a:cs typeface="+mn-cs"/>
              </a:rPr>
              <a:t>assigning responsibility for</a:t>
            </a:r>
          </a:p>
          <a:p>
            <a:r>
              <a:rPr lang="en-US" sz="1200" kern="1200" dirty="0">
                <a:solidFill>
                  <a:schemeClr val="tx1"/>
                </a:solidFill>
                <a:effectLst/>
                <a:latin typeface="+mn-lt"/>
                <a:ea typeface="+mn-ea"/>
                <a:cs typeface="+mn-cs"/>
              </a:rPr>
              <a:t>a task to someone else,</a:t>
            </a:r>
          </a:p>
          <a:p>
            <a:r>
              <a:rPr lang="en-US" sz="1200" kern="1200" dirty="0">
                <a:solidFill>
                  <a:schemeClr val="tx1"/>
                </a:solidFill>
                <a:effectLst/>
                <a:latin typeface="+mn-lt"/>
                <a:ea typeface="+mn-ea"/>
                <a:cs typeface="+mn-cs"/>
              </a:rPr>
              <a:t>freeing up some of your</a:t>
            </a:r>
          </a:p>
          <a:p>
            <a:r>
              <a:rPr lang="en-US" sz="1200" kern="1200" dirty="0">
                <a:solidFill>
                  <a:schemeClr val="tx1"/>
                </a:solidFill>
                <a:effectLst/>
                <a:latin typeface="+mn-lt"/>
                <a:ea typeface="+mn-ea"/>
                <a:cs typeface="+mn-cs"/>
              </a:rPr>
              <a:t>time for tasks that require</a:t>
            </a:r>
          </a:p>
          <a:p>
            <a:r>
              <a:rPr lang="en-US" sz="1200" kern="1200" dirty="0">
                <a:solidFill>
                  <a:schemeClr val="tx1"/>
                </a:solidFill>
                <a:effectLst/>
                <a:latin typeface="+mn-lt"/>
                <a:ea typeface="+mn-ea"/>
                <a:cs typeface="+mn-cs"/>
              </a:rPr>
              <a:t>your expertise.</a:t>
            </a:r>
          </a:p>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9</a:t>
            </a:fld>
            <a:endParaRPr lang="en-US"/>
          </a:p>
        </p:txBody>
      </p:sp>
    </p:spTree>
    <p:extLst>
      <p:ext uri="{BB962C8B-B14F-4D97-AF65-F5344CB8AC3E}">
        <p14:creationId xmlns:p14="http://schemas.microsoft.com/office/powerpoint/2010/main" val="2656018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11</a:t>
            </a:fld>
            <a:endParaRPr lang="en-US"/>
          </a:p>
        </p:txBody>
      </p:sp>
    </p:spTree>
    <p:extLst>
      <p:ext uri="{BB962C8B-B14F-4D97-AF65-F5344CB8AC3E}">
        <p14:creationId xmlns:p14="http://schemas.microsoft.com/office/powerpoint/2010/main" val="373873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22</a:t>
            </a:fld>
            <a:endParaRPr lang="en-US"/>
          </a:p>
        </p:txBody>
      </p:sp>
    </p:spTree>
    <p:extLst>
      <p:ext uri="{BB962C8B-B14F-4D97-AF65-F5344CB8AC3E}">
        <p14:creationId xmlns:p14="http://schemas.microsoft.com/office/powerpoint/2010/main" val="4212105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23</a:t>
            </a:fld>
            <a:endParaRPr lang="en-US"/>
          </a:p>
        </p:txBody>
      </p:sp>
    </p:spTree>
    <p:extLst>
      <p:ext uri="{BB962C8B-B14F-4D97-AF65-F5344CB8AC3E}">
        <p14:creationId xmlns:p14="http://schemas.microsoft.com/office/powerpoint/2010/main" val="302117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9331F8-A703-9F45-943E-6D7B712AA05E}"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674210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331F8-A703-9F45-943E-6D7B712AA05E}"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3066319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331F8-A703-9F45-943E-6D7B712AA05E}"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343774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331F8-A703-9F45-943E-6D7B712AA05E}"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1709641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9331F8-A703-9F45-943E-6D7B712AA05E}"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56994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9331F8-A703-9F45-943E-6D7B712AA05E}"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715573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9331F8-A703-9F45-943E-6D7B712AA05E}" type="datetimeFigureOut">
              <a:rPr lang="en-US" smtClean="0"/>
              <a:t>8/27/2020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328287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9331F8-A703-9F45-943E-6D7B712AA05E}" type="datetimeFigureOut">
              <a:rPr lang="en-US" smtClean="0"/>
              <a:t>8/27/2020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2877555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9331F8-A703-9F45-943E-6D7B712AA05E}" type="datetimeFigureOut">
              <a:rPr lang="en-US" smtClean="0"/>
              <a:t>8/27/2020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1864177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9331F8-A703-9F45-943E-6D7B712AA05E}"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2676836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9331F8-A703-9F45-943E-6D7B712AA05E}"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383615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331F8-A703-9F45-943E-6D7B712AA05E}" type="datetimeFigureOut">
              <a:rPr lang="en-US" smtClean="0"/>
              <a:t>8/27/2020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E3636-1C6C-364A-A1BB-7DD9E75761B1}" type="slidenum">
              <a:rPr lang="en-US" smtClean="0"/>
              <a:t>‹#›</a:t>
            </a:fld>
            <a:endParaRPr lang="en-US"/>
          </a:p>
        </p:txBody>
      </p:sp>
    </p:spTree>
    <p:extLst>
      <p:ext uri="{BB962C8B-B14F-4D97-AF65-F5344CB8AC3E}">
        <p14:creationId xmlns:p14="http://schemas.microsoft.com/office/powerpoint/2010/main" val="11822469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4CF46-637D-B74D-85CD-87A3D8B4D411}"/>
              </a:ext>
            </a:extLst>
          </p:cNvPr>
          <p:cNvSpPr>
            <a:spLocks noGrp="1"/>
          </p:cNvSpPr>
          <p:nvPr>
            <p:ph type="title"/>
          </p:nvPr>
        </p:nvSpPr>
        <p:spPr/>
        <p:txBody>
          <a:bodyPr/>
          <a:lstStyle/>
          <a:p>
            <a:r>
              <a:rPr lang="en-US" dirty="0"/>
              <a:t>You cannot manage time…</a:t>
            </a:r>
          </a:p>
        </p:txBody>
      </p:sp>
      <p:sp>
        <p:nvSpPr>
          <p:cNvPr id="8" name="TextBox 7">
            <a:extLst>
              <a:ext uri="{FF2B5EF4-FFF2-40B4-BE49-F238E27FC236}">
                <a16:creationId xmlns:a16="http://schemas.microsoft.com/office/drawing/2014/main" id="{EB9F25E4-2A45-F044-9287-C58CF7DDFE41}"/>
              </a:ext>
            </a:extLst>
          </p:cNvPr>
          <p:cNvSpPr txBox="1"/>
          <p:nvPr/>
        </p:nvSpPr>
        <p:spPr>
          <a:xfrm>
            <a:off x="1085084" y="5761973"/>
            <a:ext cx="6973832" cy="584775"/>
          </a:xfrm>
          <a:prstGeom prst="rect">
            <a:avLst/>
          </a:prstGeom>
          <a:noFill/>
        </p:spPr>
        <p:txBody>
          <a:bodyPr wrap="none" rtlCol="0">
            <a:spAutoFit/>
          </a:bodyPr>
          <a:lstStyle/>
          <a:p>
            <a:r>
              <a:rPr lang="en-US" sz="3200" dirty="0"/>
              <a:t>But you can mange your life around time</a:t>
            </a:r>
          </a:p>
        </p:txBody>
      </p:sp>
      <p:pic>
        <p:nvPicPr>
          <p:cNvPr id="10" name="Picture 9">
            <a:extLst>
              <a:ext uri="{FF2B5EF4-FFF2-40B4-BE49-F238E27FC236}">
                <a16:creationId xmlns:a16="http://schemas.microsoft.com/office/drawing/2014/main" id="{D183F5AC-2582-0E48-A635-CCA27010B264}"/>
              </a:ext>
            </a:extLst>
          </p:cNvPr>
          <p:cNvPicPr>
            <a:picLocks noChangeAspect="1"/>
          </p:cNvPicPr>
          <p:nvPr/>
        </p:nvPicPr>
        <p:blipFill>
          <a:blip r:embed="rId3"/>
          <a:stretch>
            <a:fillRect/>
          </a:stretch>
        </p:blipFill>
        <p:spPr>
          <a:xfrm>
            <a:off x="2515556" y="1183100"/>
            <a:ext cx="4112888" cy="4353759"/>
          </a:xfrm>
          <a:prstGeom prst="rect">
            <a:avLst/>
          </a:prstGeom>
        </p:spPr>
      </p:pic>
    </p:spTree>
    <p:extLst>
      <p:ext uri="{BB962C8B-B14F-4D97-AF65-F5344CB8AC3E}">
        <p14:creationId xmlns:p14="http://schemas.microsoft.com/office/powerpoint/2010/main" val="276036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18AA-AD51-9149-B808-AF98778A167E}"/>
              </a:ext>
            </a:extLst>
          </p:cNvPr>
          <p:cNvSpPr>
            <a:spLocks noGrp="1"/>
          </p:cNvSpPr>
          <p:nvPr>
            <p:ph type="title"/>
          </p:nvPr>
        </p:nvSpPr>
        <p:spPr/>
        <p:txBody>
          <a:bodyPr/>
          <a:lstStyle/>
          <a:p>
            <a:r>
              <a:rPr lang="en-US" dirty="0"/>
              <a:t>Must, Should, Could</a:t>
            </a:r>
          </a:p>
        </p:txBody>
      </p:sp>
      <p:sp>
        <p:nvSpPr>
          <p:cNvPr id="3" name="Content Placeholder 2">
            <a:extLst>
              <a:ext uri="{FF2B5EF4-FFF2-40B4-BE49-F238E27FC236}">
                <a16:creationId xmlns:a16="http://schemas.microsoft.com/office/drawing/2014/main" id="{F5CC3A47-78C6-5642-93ED-9A0C1499698D}"/>
              </a:ext>
            </a:extLst>
          </p:cNvPr>
          <p:cNvSpPr>
            <a:spLocks noGrp="1"/>
          </p:cNvSpPr>
          <p:nvPr>
            <p:ph idx="1"/>
          </p:nvPr>
        </p:nvSpPr>
        <p:spPr/>
        <p:txBody>
          <a:bodyPr>
            <a:normAutofit fontScale="92500" lnSpcReduction="20000"/>
          </a:bodyPr>
          <a:lstStyle/>
          <a:p>
            <a:r>
              <a:rPr lang="en-US" dirty="0"/>
              <a:t>Submit date sensitive materials (papers, exams, thesis , grants, paper drafts)</a:t>
            </a:r>
            <a:endParaRPr lang="en-US" i="1" dirty="0">
              <a:solidFill>
                <a:srgbClr val="FF0000"/>
              </a:solidFill>
            </a:endParaRPr>
          </a:p>
          <a:p>
            <a:r>
              <a:rPr lang="en-US" dirty="0"/>
              <a:t>Order antibodies</a:t>
            </a:r>
            <a:endParaRPr lang="en-US" i="1" dirty="0">
              <a:solidFill>
                <a:srgbClr val="FF0000"/>
              </a:solidFill>
            </a:endParaRPr>
          </a:p>
          <a:p>
            <a:r>
              <a:rPr lang="en-US" dirty="0"/>
              <a:t>Inject mice</a:t>
            </a:r>
            <a:endParaRPr lang="en-US" i="1" dirty="0">
              <a:solidFill>
                <a:srgbClr val="FF0000"/>
              </a:solidFill>
            </a:endParaRPr>
          </a:p>
          <a:p>
            <a:r>
              <a:rPr lang="en-US" dirty="0"/>
              <a:t>Listen to friends  practice talk</a:t>
            </a:r>
            <a:endParaRPr lang="en-US" i="1" dirty="0">
              <a:solidFill>
                <a:srgbClr val="FF0000"/>
              </a:solidFill>
            </a:endParaRPr>
          </a:p>
          <a:p>
            <a:r>
              <a:rPr lang="en-US" dirty="0"/>
              <a:t>Go to seminar</a:t>
            </a:r>
            <a:endParaRPr lang="en-US" i="1" dirty="0">
              <a:solidFill>
                <a:srgbClr val="FF0000"/>
              </a:solidFill>
            </a:endParaRPr>
          </a:p>
          <a:p>
            <a:r>
              <a:rPr lang="en-US" dirty="0"/>
              <a:t>Install and go thru tutorial of new Endnote program</a:t>
            </a:r>
            <a:endParaRPr lang="en-US" i="1" dirty="0">
              <a:solidFill>
                <a:srgbClr val="FF0000"/>
              </a:solidFill>
            </a:endParaRPr>
          </a:p>
          <a:p>
            <a:r>
              <a:rPr lang="en-US" dirty="0"/>
              <a:t>Quantify Western blot</a:t>
            </a:r>
            <a:endParaRPr lang="en-US" i="1" dirty="0">
              <a:solidFill>
                <a:srgbClr val="FF0000"/>
              </a:solidFill>
            </a:endParaRPr>
          </a:p>
          <a:p>
            <a:r>
              <a:rPr lang="en-US" dirty="0"/>
              <a:t>Run PCR</a:t>
            </a:r>
            <a:endParaRPr lang="en-US" i="1" dirty="0">
              <a:solidFill>
                <a:srgbClr val="FF0000"/>
              </a:solidFill>
            </a:endParaRPr>
          </a:p>
          <a:p>
            <a:endParaRPr lang="en-US" dirty="0"/>
          </a:p>
        </p:txBody>
      </p:sp>
    </p:spTree>
    <p:extLst>
      <p:ext uri="{BB962C8B-B14F-4D97-AF65-F5344CB8AC3E}">
        <p14:creationId xmlns:p14="http://schemas.microsoft.com/office/powerpoint/2010/main" val="65686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18AA-AD51-9149-B808-AF98778A167E}"/>
              </a:ext>
            </a:extLst>
          </p:cNvPr>
          <p:cNvSpPr>
            <a:spLocks noGrp="1"/>
          </p:cNvSpPr>
          <p:nvPr>
            <p:ph type="title"/>
          </p:nvPr>
        </p:nvSpPr>
        <p:spPr/>
        <p:txBody>
          <a:bodyPr/>
          <a:lstStyle/>
          <a:p>
            <a:r>
              <a:rPr lang="en-US" dirty="0"/>
              <a:t>Must, Should, Could</a:t>
            </a:r>
          </a:p>
        </p:txBody>
      </p:sp>
      <p:sp>
        <p:nvSpPr>
          <p:cNvPr id="3" name="Content Placeholder 2">
            <a:extLst>
              <a:ext uri="{FF2B5EF4-FFF2-40B4-BE49-F238E27FC236}">
                <a16:creationId xmlns:a16="http://schemas.microsoft.com/office/drawing/2014/main" id="{F5CC3A47-78C6-5642-93ED-9A0C1499698D}"/>
              </a:ext>
            </a:extLst>
          </p:cNvPr>
          <p:cNvSpPr>
            <a:spLocks noGrp="1"/>
          </p:cNvSpPr>
          <p:nvPr>
            <p:ph idx="1"/>
          </p:nvPr>
        </p:nvSpPr>
        <p:spPr/>
        <p:txBody>
          <a:bodyPr>
            <a:normAutofit fontScale="92500" lnSpcReduction="20000"/>
          </a:bodyPr>
          <a:lstStyle/>
          <a:p>
            <a:r>
              <a:rPr lang="en-US" dirty="0"/>
              <a:t>Submit date sensitive materials (papers, exams, thesis , grants, paper drafts)</a:t>
            </a:r>
            <a:r>
              <a:rPr lang="en-US" i="1" dirty="0">
                <a:solidFill>
                  <a:srgbClr val="FF0000"/>
                </a:solidFill>
              </a:rPr>
              <a:t> MUST</a:t>
            </a:r>
          </a:p>
          <a:p>
            <a:r>
              <a:rPr lang="en-US" dirty="0"/>
              <a:t>Order antibodies </a:t>
            </a:r>
            <a:r>
              <a:rPr lang="en-US" i="1" dirty="0">
                <a:solidFill>
                  <a:srgbClr val="FF0000"/>
                </a:solidFill>
              </a:rPr>
              <a:t>SHOULD</a:t>
            </a:r>
          </a:p>
          <a:p>
            <a:r>
              <a:rPr lang="en-US" dirty="0"/>
              <a:t>Inject mice </a:t>
            </a:r>
            <a:r>
              <a:rPr lang="en-US" i="1" dirty="0">
                <a:solidFill>
                  <a:srgbClr val="FF0000"/>
                </a:solidFill>
              </a:rPr>
              <a:t>MUST</a:t>
            </a:r>
          </a:p>
          <a:p>
            <a:r>
              <a:rPr lang="en-US" dirty="0"/>
              <a:t>Listen to friends  practice talk </a:t>
            </a:r>
            <a:r>
              <a:rPr lang="en-US" i="1" dirty="0">
                <a:solidFill>
                  <a:srgbClr val="FF0000"/>
                </a:solidFill>
              </a:rPr>
              <a:t>COULD</a:t>
            </a:r>
          </a:p>
          <a:p>
            <a:r>
              <a:rPr lang="en-US" dirty="0"/>
              <a:t>Go to seminar  </a:t>
            </a:r>
            <a:r>
              <a:rPr lang="en-US" i="1" dirty="0">
                <a:solidFill>
                  <a:srgbClr val="FF0000"/>
                </a:solidFill>
              </a:rPr>
              <a:t>MUST/SHOULD/COULD</a:t>
            </a:r>
          </a:p>
          <a:p>
            <a:r>
              <a:rPr lang="en-US" dirty="0"/>
              <a:t>Install and go thru tutorial of new Endnote program </a:t>
            </a:r>
            <a:r>
              <a:rPr lang="en-US" i="1" dirty="0">
                <a:solidFill>
                  <a:srgbClr val="FF0000"/>
                </a:solidFill>
              </a:rPr>
              <a:t>COULD</a:t>
            </a:r>
          </a:p>
          <a:p>
            <a:r>
              <a:rPr lang="en-US" dirty="0"/>
              <a:t>Quantify Western blot </a:t>
            </a:r>
            <a:r>
              <a:rPr lang="en-US" i="1" dirty="0">
                <a:solidFill>
                  <a:srgbClr val="FF0000"/>
                </a:solidFill>
              </a:rPr>
              <a:t>MUST/SHOULD</a:t>
            </a:r>
          </a:p>
          <a:p>
            <a:r>
              <a:rPr lang="en-US" dirty="0"/>
              <a:t>Run PCR </a:t>
            </a:r>
            <a:r>
              <a:rPr lang="en-US" i="1" dirty="0">
                <a:solidFill>
                  <a:srgbClr val="FF0000"/>
                </a:solidFill>
              </a:rPr>
              <a:t>MUST/SHOULD</a:t>
            </a:r>
          </a:p>
          <a:p>
            <a:endParaRPr lang="en-US" dirty="0"/>
          </a:p>
        </p:txBody>
      </p:sp>
    </p:spTree>
    <p:extLst>
      <p:ext uri="{BB962C8B-B14F-4D97-AF65-F5344CB8AC3E}">
        <p14:creationId xmlns:p14="http://schemas.microsoft.com/office/powerpoint/2010/main" val="3523654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your time</a:t>
            </a:r>
          </a:p>
        </p:txBody>
      </p:sp>
      <p:sp>
        <p:nvSpPr>
          <p:cNvPr id="3" name="Content Placeholder 2"/>
          <p:cNvSpPr>
            <a:spLocks noGrp="1"/>
          </p:cNvSpPr>
          <p:nvPr>
            <p:ph idx="1"/>
          </p:nvPr>
        </p:nvSpPr>
        <p:spPr/>
        <p:txBody>
          <a:bodyPr>
            <a:normAutofit/>
          </a:bodyPr>
          <a:lstStyle/>
          <a:p>
            <a:r>
              <a:rPr lang="en-US" dirty="0">
                <a:solidFill>
                  <a:schemeClr val="bg1">
                    <a:lumMod val="75000"/>
                  </a:schemeClr>
                </a:solidFill>
              </a:rPr>
              <a:t>Make “to-do” lists</a:t>
            </a:r>
          </a:p>
          <a:p>
            <a:pPr marL="0" indent="0">
              <a:buNone/>
            </a:pPr>
            <a:endParaRPr lang="en-US" dirty="0"/>
          </a:p>
          <a:p>
            <a:r>
              <a:rPr lang="en-US" dirty="0"/>
              <a:t>Organize your time into blocks</a:t>
            </a:r>
          </a:p>
          <a:p>
            <a:pPr marL="0" indent="0">
              <a:buNone/>
            </a:pPr>
            <a:endParaRPr lang="en-US" dirty="0"/>
          </a:p>
          <a:p>
            <a:r>
              <a:rPr lang="en-US" dirty="0">
                <a:solidFill>
                  <a:schemeClr val="bg1">
                    <a:lumMod val="75000"/>
                  </a:schemeClr>
                </a:solidFill>
              </a:rPr>
              <a:t>Identify  your “peak productivity” time</a:t>
            </a:r>
          </a:p>
          <a:p>
            <a:pPr marL="0" indent="0">
              <a:buNone/>
            </a:pPr>
            <a:endParaRPr lang="en-US" dirty="0"/>
          </a:p>
          <a:p>
            <a:r>
              <a:rPr lang="en-US" dirty="0">
                <a:solidFill>
                  <a:schemeClr val="bg1">
                    <a:lumMod val="75000"/>
                  </a:schemeClr>
                </a:solidFill>
              </a:rPr>
              <a:t>Eliminate “time wasters”</a:t>
            </a:r>
          </a:p>
        </p:txBody>
      </p:sp>
    </p:spTree>
    <p:extLst>
      <p:ext uri="{BB962C8B-B14F-4D97-AF65-F5344CB8AC3E}">
        <p14:creationId xmlns:p14="http://schemas.microsoft.com/office/powerpoint/2010/main" val="4112507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Time blocks</a:t>
            </a:r>
          </a:p>
        </p:txBody>
      </p:sp>
      <p:sp>
        <p:nvSpPr>
          <p:cNvPr id="3" name="Content Placeholder 2"/>
          <p:cNvSpPr>
            <a:spLocks noGrp="1"/>
          </p:cNvSpPr>
          <p:nvPr>
            <p:ph idx="1"/>
          </p:nvPr>
        </p:nvSpPr>
        <p:spPr/>
        <p:txBody>
          <a:bodyPr>
            <a:normAutofit/>
          </a:bodyPr>
          <a:lstStyle/>
          <a:p>
            <a:r>
              <a:rPr lang="en-US" dirty="0"/>
              <a:t>Focus on one task at a time; in blocks of time and be realistic about constraints on time</a:t>
            </a:r>
          </a:p>
          <a:p>
            <a:pPr marL="0" indent="0">
              <a:buNone/>
            </a:pPr>
            <a:endParaRPr lang="en-US" dirty="0"/>
          </a:p>
          <a:p>
            <a:r>
              <a:rPr lang="en-US" dirty="0"/>
              <a:t>Block out time  to  plan and accomplish high priority tasks</a:t>
            </a:r>
          </a:p>
          <a:p>
            <a:pPr marL="0" indent="0">
              <a:buNone/>
            </a:pPr>
            <a:endParaRPr lang="en-US" dirty="0"/>
          </a:p>
          <a:p>
            <a:r>
              <a:rPr lang="en-US" dirty="0"/>
              <a:t>Limit scheduled time to ¾ of your day - unscheduled time is very important! </a:t>
            </a:r>
          </a:p>
          <a:p>
            <a:endParaRPr lang="en-US" dirty="0"/>
          </a:p>
          <a:p>
            <a:pPr marL="457200" lvl="1" indent="0">
              <a:buNone/>
            </a:pPr>
            <a:endParaRPr lang="en-US" dirty="0"/>
          </a:p>
        </p:txBody>
      </p:sp>
    </p:spTree>
    <p:extLst>
      <p:ext uri="{BB962C8B-B14F-4D97-AF65-F5344CB8AC3E}">
        <p14:creationId xmlns:p14="http://schemas.microsoft.com/office/powerpoint/2010/main" val="2863699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Time blocks and peaks in productivity</a:t>
            </a:r>
          </a:p>
        </p:txBody>
      </p:sp>
      <p:sp>
        <p:nvSpPr>
          <p:cNvPr id="3" name="Content Placeholder 2"/>
          <p:cNvSpPr>
            <a:spLocks noGrp="1"/>
          </p:cNvSpPr>
          <p:nvPr>
            <p:ph idx="1"/>
          </p:nvPr>
        </p:nvSpPr>
        <p:spPr>
          <a:xfrm>
            <a:off x="457200" y="1485900"/>
            <a:ext cx="8229600" cy="4525963"/>
          </a:xfrm>
        </p:spPr>
        <p:txBody>
          <a:bodyPr>
            <a:normAutofit/>
          </a:bodyPr>
          <a:lstStyle/>
          <a:p>
            <a:r>
              <a:rPr lang="en-US" dirty="0"/>
              <a:t>Focus on one task at a time; in blocks of time and be realistic about constraints on time</a:t>
            </a:r>
          </a:p>
          <a:p>
            <a:pPr marL="457200" lvl="1" indent="0">
              <a:buNone/>
            </a:pPr>
            <a:endParaRPr lang="en-US" dirty="0"/>
          </a:p>
        </p:txBody>
      </p:sp>
      <p:pic>
        <p:nvPicPr>
          <p:cNvPr id="5" name="Picture 4">
            <a:extLst>
              <a:ext uri="{FF2B5EF4-FFF2-40B4-BE49-F238E27FC236}">
                <a16:creationId xmlns:a16="http://schemas.microsoft.com/office/drawing/2014/main" id="{594B1E84-8529-884B-90C3-56A13966310E}"/>
              </a:ext>
            </a:extLst>
          </p:cNvPr>
          <p:cNvPicPr>
            <a:picLocks noChangeAspect="1"/>
          </p:cNvPicPr>
          <p:nvPr/>
        </p:nvPicPr>
        <p:blipFill>
          <a:blip r:embed="rId2"/>
          <a:stretch>
            <a:fillRect/>
          </a:stretch>
        </p:blipFill>
        <p:spPr>
          <a:xfrm>
            <a:off x="1047750" y="2590328"/>
            <a:ext cx="2781300" cy="1342861"/>
          </a:xfrm>
          <a:prstGeom prst="rect">
            <a:avLst/>
          </a:prstGeom>
        </p:spPr>
      </p:pic>
      <p:pic>
        <p:nvPicPr>
          <p:cNvPr id="7" name="Picture 6">
            <a:extLst>
              <a:ext uri="{FF2B5EF4-FFF2-40B4-BE49-F238E27FC236}">
                <a16:creationId xmlns:a16="http://schemas.microsoft.com/office/drawing/2014/main" id="{8BA7732E-396F-F241-8274-995014D333E7}"/>
              </a:ext>
            </a:extLst>
          </p:cNvPr>
          <p:cNvPicPr>
            <a:picLocks noChangeAspect="1"/>
          </p:cNvPicPr>
          <p:nvPr/>
        </p:nvPicPr>
        <p:blipFill>
          <a:blip r:embed="rId3"/>
          <a:stretch>
            <a:fillRect/>
          </a:stretch>
        </p:blipFill>
        <p:spPr>
          <a:xfrm>
            <a:off x="3829050" y="3528333"/>
            <a:ext cx="4766310" cy="3247168"/>
          </a:xfrm>
          <a:prstGeom prst="rect">
            <a:avLst/>
          </a:prstGeom>
        </p:spPr>
      </p:pic>
      <p:sp>
        <p:nvSpPr>
          <p:cNvPr id="8" name="TextBox 7">
            <a:extLst>
              <a:ext uri="{FF2B5EF4-FFF2-40B4-BE49-F238E27FC236}">
                <a16:creationId xmlns:a16="http://schemas.microsoft.com/office/drawing/2014/main" id="{9263A312-5915-124D-A757-E4E2C810431D}"/>
              </a:ext>
            </a:extLst>
          </p:cNvPr>
          <p:cNvSpPr txBox="1"/>
          <p:nvPr/>
        </p:nvSpPr>
        <p:spPr>
          <a:xfrm>
            <a:off x="800100" y="4537710"/>
            <a:ext cx="2769989" cy="1200329"/>
          </a:xfrm>
          <a:prstGeom prst="rect">
            <a:avLst/>
          </a:prstGeom>
          <a:noFill/>
        </p:spPr>
        <p:txBody>
          <a:bodyPr wrap="none" rtlCol="0">
            <a:spAutoFit/>
          </a:bodyPr>
          <a:lstStyle/>
          <a:p>
            <a:r>
              <a:rPr lang="en-US" i="1" dirty="0"/>
              <a:t>Pomodoro Technique:</a:t>
            </a:r>
          </a:p>
          <a:p>
            <a:r>
              <a:rPr lang="en-US" i="1" dirty="0"/>
              <a:t>Divides work into small </a:t>
            </a:r>
          </a:p>
          <a:p>
            <a:r>
              <a:rPr lang="en-US" i="1" dirty="0"/>
              <a:t> increments with scheduled</a:t>
            </a:r>
          </a:p>
          <a:p>
            <a:r>
              <a:rPr lang="en-US" i="1" dirty="0"/>
              <a:t> breaks</a:t>
            </a:r>
          </a:p>
        </p:txBody>
      </p:sp>
    </p:spTree>
    <p:extLst>
      <p:ext uri="{BB962C8B-B14F-4D97-AF65-F5344CB8AC3E}">
        <p14:creationId xmlns:p14="http://schemas.microsoft.com/office/powerpoint/2010/main" val="2873769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4029-5EE2-2E47-9A96-2E91A4172942}"/>
              </a:ext>
            </a:extLst>
          </p:cNvPr>
          <p:cNvSpPr>
            <a:spLocks noGrp="1"/>
          </p:cNvSpPr>
          <p:nvPr>
            <p:ph type="title"/>
          </p:nvPr>
        </p:nvSpPr>
        <p:spPr/>
        <p:txBody>
          <a:bodyPr>
            <a:normAutofit fontScale="90000"/>
          </a:bodyPr>
          <a:lstStyle/>
          <a:p>
            <a:r>
              <a:rPr lang="en-US" dirty="0"/>
              <a:t>..somehow it knows </a:t>
            </a:r>
            <a:r>
              <a:rPr lang="en-US"/>
              <a:t>when you are  goofing </a:t>
            </a:r>
            <a:r>
              <a:rPr lang="en-US" dirty="0"/>
              <a:t>off</a:t>
            </a:r>
          </a:p>
        </p:txBody>
      </p:sp>
      <p:pic>
        <p:nvPicPr>
          <p:cNvPr id="5" name="Content Placeholder 4">
            <a:extLst>
              <a:ext uri="{FF2B5EF4-FFF2-40B4-BE49-F238E27FC236}">
                <a16:creationId xmlns:a16="http://schemas.microsoft.com/office/drawing/2014/main" id="{9F07C3FD-076B-D745-94A2-D1766D98A8E9}"/>
              </a:ext>
            </a:extLst>
          </p:cNvPr>
          <p:cNvPicPr>
            <a:picLocks noGrp="1" noChangeAspect="1"/>
          </p:cNvPicPr>
          <p:nvPr>
            <p:ph idx="1"/>
          </p:nvPr>
        </p:nvPicPr>
        <p:blipFill>
          <a:blip r:embed="rId2"/>
          <a:stretch>
            <a:fillRect/>
          </a:stretch>
        </p:blipFill>
        <p:spPr>
          <a:xfrm>
            <a:off x="3299709" y="1600200"/>
            <a:ext cx="2544581" cy="4525963"/>
          </a:xfrm>
        </p:spPr>
      </p:pic>
    </p:spTree>
    <p:extLst>
      <p:ext uri="{BB962C8B-B14F-4D97-AF65-F5344CB8AC3E}">
        <p14:creationId xmlns:p14="http://schemas.microsoft.com/office/powerpoint/2010/main" val="953757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your time</a:t>
            </a:r>
          </a:p>
        </p:txBody>
      </p:sp>
      <p:sp>
        <p:nvSpPr>
          <p:cNvPr id="3" name="Content Placeholder 2"/>
          <p:cNvSpPr>
            <a:spLocks noGrp="1"/>
          </p:cNvSpPr>
          <p:nvPr>
            <p:ph idx="1"/>
          </p:nvPr>
        </p:nvSpPr>
        <p:spPr/>
        <p:txBody>
          <a:bodyPr>
            <a:normAutofit lnSpcReduction="10000"/>
          </a:bodyPr>
          <a:lstStyle/>
          <a:p>
            <a:r>
              <a:rPr lang="en-US" dirty="0">
                <a:solidFill>
                  <a:schemeClr val="bg1">
                    <a:lumMod val="75000"/>
                  </a:schemeClr>
                </a:solidFill>
              </a:rPr>
              <a:t>Make “to-do” lists</a:t>
            </a:r>
          </a:p>
          <a:p>
            <a:pPr marL="0" indent="0">
              <a:buNone/>
            </a:pPr>
            <a:endParaRPr lang="en-US" dirty="0">
              <a:solidFill>
                <a:schemeClr val="bg1">
                  <a:lumMod val="75000"/>
                </a:schemeClr>
              </a:solidFill>
            </a:endParaRPr>
          </a:p>
          <a:p>
            <a:r>
              <a:rPr lang="en-US" dirty="0">
                <a:solidFill>
                  <a:schemeClr val="bg1">
                    <a:lumMod val="75000"/>
                  </a:schemeClr>
                </a:solidFill>
              </a:rPr>
              <a:t>Organize your time into blocks</a:t>
            </a:r>
          </a:p>
          <a:p>
            <a:pPr marL="0" indent="0">
              <a:buNone/>
            </a:pPr>
            <a:endParaRPr lang="en-US" dirty="0"/>
          </a:p>
          <a:p>
            <a:r>
              <a:rPr lang="en-US" dirty="0"/>
              <a:t>Identify </a:t>
            </a:r>
            <a:r>
              <a:rPr lang="en-US" u="sng" dirty="0"/>
              <a:t>and use  </a:t>
            </a:r>
            <a:r>
              <a:rPr lang="en-US" dirty="0"/>
              <a:t>your “peak productivity” time</a:t>
            </a:r>
          </a:p>
          <a:p>
            <a:pPr marL="0" indent="0">
              <a:buNone/>
            </a:pPr>
            <a:endParaRPr lang="en-US" dirty="0"/>
          </a:p>
          <a:p>
            <a:r>
              <a:rPr lang="en-US" dirty="0">
                <a:solidFill>
                  <a:schemeClr val="bg1">
                    <a:lumMod val="75000"/>
                  </a:schemeClr>
                </a:solidFill>
              </a:rPr>
              <a:t>Eliminate “time wasters”</a:t>
            </a:r>
          </a:p>
        </p:txBody>
      </p:sp>
    </p:spTree>
    <p:extLst>
      <p:ext uri="{BB962C8B-B14F-4D97-AF65-F5344CB8AC3E}">
        <p14:creationId xmlns:p14="http://schemas.microsoft.com/office/powerpoint/2010/main" val="897812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A415-9662-1447-B5C6-4FEF42A74A67}"/>
              </a:ext>
            </a:extLst>
          </p:cNvPr>
          <p:cNvSpPr>
            <a:spLocks noGrp="1"/>
          </p:cNvSpPr>
          <p:nvPr>
            <p:ph type="title"/>
          </p:nvPr>
        </p:nvSpPr>
        <p:spPr>
          <a:xfrm>
            <a:off x="457200" y="0"/>
            <a:ext cx="8229600" cy="1143000"/>
          </a:xfrm>
        </p:spPr>
        <p:txBody>
          <a:bodyPr/>
          <a:lstStyle/>
          <a:p>
            <a:r>
              <a:rPr lang="en-US" dirty="0"/>
              <a:t>Peak  Productivity Time</a:t>
            </a:r>
          </a:p>
        </p:txBody>
      </p:sp>
      <p:sp>
        <p:nvSpPr>
          <p:cNvPr id="3" name="Content Placeholder 2">
            <a:extLst>
              <a:ext uri="{FF2B5EF4-FFF2-40B4-BE49-F238E27FC236}">
                <a16:creationId xmlns:a16="http://schemas.microsoft.com/office/drawing/2014/main" id="{E2211CC4-F5E8-F84E-96FD-D5C0A4E19710}"/>
              </a:ext>
            </a:extLst>
          </p:cNvPr>
          <p:cNvSpPr>
            <a:spLocks noGrp="1"/>
          </p:cNvSpPr>
          <p:nvPr>
            <p:ph idx="1"/>
          </p:nvPr>
        </p:nvSpPr>
        <p:spPr>
          <a:xfrm>
            <a:off x="965756" y="2111709"/>
            <a:ext cx="6868886" cy="4561234"/>
          </a:xfrm>
        </p:spPr>
        <p:txBody>
          <a:bodyPr>
            <a:noAutofit/>
          </a:bodyPr>
          <a:lstStyle/>
          <a:p>
            <a:pPr marL="0" indent="0">
              <a:buNone/>
            </a:pPr>
            <a:endParaRPr lang="en-US" sz="1800" dirty="0"/>
          </a:p>
          <a:p>
            <a:pPr marL="0" indent="0">
              <a:buNone/>
            </a:pPr>
            <a:r>
              <a:rPr lang="en-US" sz="1800" dirty="0"/>
              <a:t>		-Plan your most challenging tasks for when you have the most 		     energy.</a:t>
            </a:r>
          </a:p>
          <a:p>
            <a:pPr marL="0" indent="0">
              <a:buNone/>
            </a:pPr>
            <a:endParaRPr lang="en-US" sz="1800" dirty="0"/>
          </a:p>
          <a:p>
            <a:pPr marL="0" indent="0">
              <a:buNone/>
            </a:pPr>
            <a:r>
              <a:rPr lang="en-US" sz="1800" dirty="0"/>
              <a:t>		-Course work is pre-arranged but research time is flexible</a:t>
            </a:r>
          </a:p>
          <a:p>
            <a:pPr marL="457200" lvl="1" indent="0">
              <a:buNone/>
            </a:pPr>
            <a:r>
              <a:rPr lang="en-US" sz="1800" dirty="0"/>
              <a:t>		 - Reading papers and outlining experiments require 			    more  concentration=peak  productivity slots</a:t>
            </a:r>
          </a:p>
          <a:p>
            <a:pPr marL="457200" lvl="1" indent="0">
              <a:buNone/>
            </a:pPr>
            <a:r>
              <a:rPr lang="en-US" sz="1800" dirty="0"/>
              <a:t>		- Some experimental work =non-peak slots</a:t>
            </a:r>
          </a:p>
          <a:p>
            <a:pPr marL="0" indent="0">
              <a:buNone/>
            </a:pPr>
            <a:endParaRPr lang="en-US" sz="1800" dirty="0"/>
          </a:p>
          <a:p>
            <a:pPr marL="0" indent="0">
              <a:buNone/>
            </a:pPr>
            <a:r>
              <a:rPr lang="en-US" sz="1800" dirty="0"/>
              <a:t>		-Block out time for your high priority activities first and 			  protect that time from interruptions.</a:t>
            </a:r>
          </a:p>
          <a:p>
            <a:pPr marL="0" indent="0">
              <a:buNone/>
            </a:pPr>
            <a:endParaRPr lang="en-US" sz="1800" dirty="0"/>
          </a:p>
          <a:p>
            <a:pPr marL="0" indent="0">
              <a:buNone/>
            </a:pPr>
            <a:r>
              <a:rPr lang="en-US" sz="1800" dirty="0"/>
              <a:t>		-Make use of small blocks of time </a:t>
            </a:r>
          </a:p>
          <a:p>
            <a:pPr marL="0" indent="0">
              <a:buNone/>
            </a:pPr>
            <a:r>
              <a:rPr lang="en-US" sz="1800" dirty="0"/>
              <a:t>			If you can do a task in less than  5 min do it immediately</a:t>
            </a:r>
          </a:p>
          <a:p>
            <a:pPr marL="0" indent="0">
              <a:buNone/>
            </a:pPr>
            <a:r>
              <a:rPr lang="en-US" sz="1800" dirty="0"/>
              <a:t>		</a:t>
            </a:r>
          </a:p>
          <a:p>
            <a:endParaRPr lang="en-US" sz="1800" dirty="0"/>
          </a:p>
        </p:txBody>
      </p:sp>
      <p:sp>
        <p:nvSpPr>
          <p:cNvPr id="4" name="TextBox 3">
            <a:extLst>
              <a:ext uri="{FF2B5EF4-FFF2-40B4-BE49-F238E27FC236}">
                <a16:creationId xmlns:a16="http://schemas.microsoft.com/office/drawing/2014/main" id="{57B28124-82EF-FD45-B1AC-331685620314}"/>
              </a:ext>
            </a:extLst>
          </p:cNvPr>
          <p:cNvSpPr txBox="1"/>
          <p:nvPr/>
        </p:nvSpPr>
        <p:spPr>
          <a:xfrm>
            <a:off x="965756" y="968709"/>
            <a:ext cx="7212487" cy="1231106"/>
          </a:xfrm>
          <a:prstGeom prst="rect">
            <a:avLst/>
          </a:prstGeom>
          <a:noFill/>
        </p:spPr>
        <p:txBody>
          <a:bodyPr wrap="none" rtlCol="0">
            <a:spAutoFit/>
          </a:bodyPr>
          <a:lstStyle/>
          <a:p>
            <a:pPr algn="ctr"/>
            <a:r>
              <a:rPr lang="en-US" sz="2800" dirty="0"/>
              <a:t>Studies show the first 2 hours of the day you are</a:t>
            </a:r>
          </a:p>
          <a:p>
            <a:pPr algn="ctr"/>
            <a:r>
              <a:rPr lang="en-US" sz="2800" dirty="0"/>
              <a:t> at your cognitively best</a:t>
            </a:r>
          </a:p>
          <a:p>
            <a:endParaRPr lang="en-US" dirty="0"/>
          </a:p>
        </p:txBody>
      </p:sp>
    </p:spTree>
    <p:extLst>
      <p:ext uri="{BB962C8B-B14F-4D97-AF65-F5344CB8AC3E}">
        <p14:creationId xmlns:p14="http://schemas.microsoft.com/office/powerpoint/2010/main" val="346473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your time</a:t>
            </a:r>
          </a:p>
        </p:txBody>
      </p:sp>
      <p:sp>
        <p:nvSpPr>
          <p:cNvPr id="3" name="Content Placeholder 2"/>
          <p:cNvSpPr>
            <a:spLocks noGrp="1"/>
          </p:cNvSpPr>
          <p:nvPr>
            <p:ph idx="1"/>
          </p:nvPr>
        </p:nvSpPr>
        <p:spPr/>
        <p:txBody>
          <a:bodyPr>
            <a:normAutofit/>
          </a:bodyPr>
          <a:lstStyle/>
          <a:p>
            <a:r>
              <a:rPr lang="en-US" dirty="0">
                <a:solidFill>
                  <a:schemeClr val="bg1">
                    <a:lumMod val="75000"/>
                  </a:schemeClr>
                </a:solidFill>
              </a:rPr>
              <a:t>Make “to-do” lists</a:t>
            </a:r>
          </a:p>
          <a:p>
            <a:pPr marL="0" indent="0">
              <a:buNone/>
            </a:pPr>
            <a:endParaRPr lang="en-US" dirty="0">
              <a:solidFill>
                <a:schemeClr val="bg1">
                  <a:lumMod val="75000"/>
                </a:schemeClr>
              </a:solidFill>
            </a:endParaRPr>
          </a:p>
          <a:p>
            <a:r>
              <a:rPr lang="en-US" dirty="0">
                <a:solidFill>
                  <a:schemeClr val="bg1">
                    <a:lumMod val="75000"/>
                  </a:schemeClr>
                </a:solidFill>
              </a:rPr>
              <a:t>Organize your time into blocks</a:t>
            </a:r>
          </a:p>
          <a:p>
            <a:pPr marL="0" indent="0">
              <a:buNone/>
            </a:pPr>
            <a:endParaRPr lang="en-US" dirty="0">
              <a:solidFill>
                <a:schemeClr val="bg1">
                  <a:lumMod val="75000"/>
                </a:schemeClr>
              </a:solidFill>
            </a:endParaRPr>
          </a:p>
          <a:p>
            <a:r>
              <a:rPr lang="en-US" dirty="0">
                <a:solidFill>
                  <a:schemeClr val="bg1">
                    <a:lumMod val="75000"/>
                  </a:schemeClr>
                </a:solidFill>
              </a:rPr>
              <a:t>Identify  your “peak productivity” time</a:t>
            </a:r>
          </a:p>
          <a:p>
            <a:pPr marL="0" indent="0">
              <a:buNone/>
            </a:pPr>
            <a:endParaRPr lang="en-US" dirty="0"/>
          </a:p>
          <a:p>
            <a:r>
              <a:rPr lang="en-US" dirty="0"/>
              <a:t>Eliminate “time wasters”</a:t>
            </a:r>
          </a:p>
        </p:txBody>
      </p:sp>
    </p:spTree>
    <p:extLst>
      <p:ext uri="{BB962C8B-B14F-4D97-AF65-F5344CB8AC3E}">
        <p14:creationId xmlns:p14="http://schemas.microsoft.com/office/powerpoint/2010/main" val="3751390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Eliminate “time wasters”</a:t>
            </a:r>
          </a:p>
        </p:txBody>
      </p:sp>
      <p:sp>
        <p:nvSpPr>
          <p:cNvPr id="3" name="Content Placeholder 2"/>
          <p:cNvSpPr>
            <a:spLocks noGrp="1"/>
          </p:cNvSpPr>
          <p:nvPr>
            <p:ph idx="1"/>
          </p:nvPr>
        </p:nvSpPr>
        <p:spPr/>
        <p:txBody>
          <a:bodyPr>
            <a:normAutofit fontScale="85000" lnSpcReduction="20000"/>
          </a:bodyPr>
          <a:lstStyle/>
          <a:p>
            <a:r>
              <a:rPr lang="en-US" dirty="0"/>
              <a:t>Value your time and be ruthless about  safe-guarding it</a:t>
            </a:r>
          </a:p>
          <a:p>
            <a:endParaRPr lang="en-US" dirty="0"/>
          </a:p>
          <a:p>
            <a:r>
              <a:rPr lang="en-US" dirty="0"/>
              <a:t>Turn off  e-mail  notifications. </a:t>
            </a:r>
          </a:p>
          <a:p>
            <a:pPr marL="0" indent="0">
              <a:buNone/>
            </a:pPr>
            <a:r>
              <a:rPr lang="en-US" dirty="0"/>
              <a:t>		-Set aside a specific time to view and respond to 		      your mail and e-mail, but don’t let it be a constant  		drain on your time</a:t>
            </a:r>
          </a:p>
          <a:p>
            <a:pPr marL="0" indent="0">
              <a:buNone/>
            </a:pPr>
            <a:r>
              <a:rPr lang="en-US" dirty="0"/>
              <a:t>		-Don’t let e-mail accumulate to the point that it 		   	  becomes overwhelming to sort- be intentional</a:t>
            </a:r>
          </a:p>
          <a:p>
            <a:pPr marL="0" indent="0">
              <a:buNone/>
            </a:pPr>
            <a:r>
              <a:rPr lang="en-US" dirty="0"/>
              <a:t>	</a:t>
            </a:r>
          </a:p>
          <a:p>
            <a:r>
              <a:rPr lang="en-US" dirty="0"/>
              <a:t>Break old habits : if you are involved in unproductive projects stop as soon as you can!</a:t>
            </a:r>
            <a:r>
              <a:rPr lang="en-US" dirty="0">
                <a:effectLst/>
              </a:rPr>
              <a:t> </a:t>
            </a:r>
          </a:p>
          <a:p>
            <a:endParaRPr lang="en-US" dirty="0"/>
          </a:p>
          <a:p>
            <a:pPr marL="0" indent="0">
              <a:buNone/>
            </a:pPr>
            <a:endParaRPr lang="en-US" dirty="0"/>
          </a:p>
        </p:txBody>
      </p:sp>
    </p:spTree>
    <p:extLst>
      <p:ext uri="{BB962C8B-B14F-4D97-AF65-F5344CB8AC3E}">
        <p14:creationId xmlns:p14="http://schemas.microsoft.com/office/powerpoint/2010/main" val="2299148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1EF15CE-F901-8547-8EA0-E1DF5AC01FC3}"/>
              </a:ext>
            </a:extLst>
          </p:cNvPr>
          <p:cNvPicPr>
            <a:picLocks noGrp="1" noChangeAspect="1"/>
          </p:cNvPicPr>
          <p:nvPr>
            <p:ph idx="1"/>
          </p:nvPr>
        </p:nvPicPr>
        <p:blipFill rotWithShape="1">
          <a:blip r:embed="rId2"/>
          <a:srcRect l="4946" t="3217" r="5162" b="4886"/>
          <a:stretch/>
        </p:blipFill>
        <p:spPr>
          <a:xfrm>
            <a:off x="2614108" y="451821"/>
            <a:ext cx="4496697" cy="5948979"/>
          </a:xfrm>
        </p:spPr>
      </p:pic>
    </p:spTree>
    <p:extLst>
      <p:ext uri="{BB962C8B-B14F-4D97-AF65-F5344CB8AC3E}">
        <p14:creationId xmlns:p14="http://schemas.microsoft.com/office/powerpoint/2010/main" val="741545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9CA4-8BE2-DB40-A052-8454F2B73A51}"/>
              </a:ext>
            </a:extLst>
          </p:cNvPr>
          <p:cNvSpPr>
            <a:spLocks noGrp="1"/>
          </p:cNvSpPr>
          <p:nvPr>
            <p:ph type="title"/>
          </p:nvPr>
        </p:nvSpPr>
        <p:spPr/>
        <p:txBody>
          <a:bodyPr/>
          <a:lstStyle/>
          <a:p>
            <a:r>
              <a:rPr lang="en-US" dirty="0"/>
              <a:t>Procrastination</a:t>
            </a:r>
          </a:p>
        </p:txBody>
      </p:sp>
      <p:sp>
        <p:nvSpPr>
          <p:cNvPr id="3" name="Content Placeholder 2">
            <a:extLst>
              <a:ext uri="{FF2B5EF4-FFF2-40B4-BE49-F238E27FC236}">
                <a16:creationId xmlns:a16="http://schemas.microsoft.com/office/drawing/2014/main" id="{0E315DBE-8636-1A41-B880-A022819AB7EC}"/>
              </a:ext>
            </a:extLst>
          </p:cNvPr>
          <p:cNvSpPr>
            <a:spLocks noGrp="1"/>
          </p:cNvSpPr>
          <p:nvPr>
            <p:ph idx="1"/>
          </p:nvPr>
        </p:nvSpPr>
        <p:spPr>
          <a:xfrm>
            <a:off x="457200" y="1600200"/>
            <a:ext cx="8229600" cy="5094514"/>
          </a:xfrm>
        </p:spPr>
        <p:txBody>
          <a:bodyPr>
            <a:normAutofit fontScale="92500"/>
          </a:bodyPr>
          <a:lstStyle/>
          <a:p>
            <a:r>
              <a:rPr lang="en-US" sz="2800" dirty="0"/>
              <a:t>Break down tasks into smaller segments that require less time</a:t>
            </a:r>
          </a:p>
          <a:p>
            <a:endParaRPr lang="en-US" sz="2800" dirty="0"/>
          </a:p>
          <a:p>
            <a:r>
              <a:rPr lang="en-US" sz="2800" dirty="0"/>
              <a:t>Set realistic deadlines for each specific accomplishment and reward yourself for completing</a:t>
            </a:r>
          </a:p>
          <a:p>
            <a:endParaRPr lang="en-US" sz="2800" dirty="0"/>
          </a:p>
          <a:p>
            <a:r>
              <a:rPr lang="en-US" sz="2800" dirty="0"/>
              <a:t>Getting started may require  some preparatory time (organize papers, talk with experts, clean off your desk)</a:t>
            </a:r>
          </a:p>
          <a:p>
            <a:endParaRPr lang="en-US" sz="2800" dirty="0"/>
          </a:p>
          <a:p>
            <a:r>
              <a:rPr lang="en-US" sz="2800" dirty="0"/>
              <a:t>Think about ways you can sabotage your future procrastinating self</a:t>
            </a:r>
          </a:p>
        </p:txBody>
      </p:sp>
    </p:spTree>
    <p:extLst>
      <p:ext uri="{BB962C8B-B14F-4D97-AF65-F5344CB8AC3E}">
        <p14:creationId xmlns:p14="http://schemas.microsoft.com/office/powerpoint/2010/main" val="3415572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r>
              <a:rPr lang="en-US" dirty="0"/>
              <a:t>Complete most important tasks first</a:t>
            </a:r>
          </a:p>
          <a:p>
            <a:pPr marL="0" indent="0">
              <a:buNone/>
            </a:pPr>
            <a:r>
              <a:rPr lang="en-US" dirty="0"/>
              <a:t>			each day identify  your MIT</a:t>
            </a:r>
          </a:p>
          <a:p>
            <a:pPr marL="0" indent="0">
              <a:buNone/>
            </a:pPr>
            <a:r>
              <a:rPr lang="en-US" dirty="0"/>
              <a:t>				(Most Important Task)</a:t>
            </a:r>
          </a:p>
        </p:txBody>
      </p:sp>
      <p:pic>
        <p:nvPicPr>
          <p:cNvPr id="5" name="Picture 4">
            <a:extLst>
              <a:ext uri="{FF2B5EF4-FFF2-40B4-BE49-F238E27FC236}">
                <a16:creationId xmlns:a16="http://schemas.microsoft.com/office/drawing/2014/main" id="{1BA98C1A-B135-B94B-B3B1-E04C0DAA596D}"/>
              </a:ext>
            </a:extLst>
          </p:cNvPr>
          <p:cNvPicPr>
            <a:picLocks noChangeAspect="1"/>
          </p:cNvPicPr>
          <p:nvPr/>
        </p:nvPicPr>
        <p:blipFill>
          <a:blip r:embed="rId2"/>
          <a:stretch>
            <a:fillRect/>
          </a:stretch>
        </p:blipFill>
        <p:spPr>
          <a:xfrm>
            <a:off x="2643639" y="3623438"/>
            <a:ext cx="3492500" cy="2324100"/>
          </a:xfrm>
          <a:prstGeom prst="rect">
            <a:avLst/>
          </a:prstGeom>
        </p:spPr>
      </p:pic>
    </p:spTree>
    <p:extLst>
      <p:ext uri="{BB962C8B-B14F-4D97-AF65-F5344CB8AC3E}">
        <p14:creationId xmlns:p14="http://schemas.microsoft.com/office/powerpoint/2010/main" val="1335782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r>
              <a:rPr lang="en-US" dirty="0"/>
              <a:t>Learn to say  no</a:t>
            </a:r>
          </a:p>
          <a:p>
            <a:pPr marL="0" indent="0">
              <a:buNone/>
            </a:pPr>
            <a:r>
              <a:rPr lang="en-US" dirty="0"/>
              <a:t>	</a:t>
            </a:r>
            <a:r>
              <a:rPr lang="en-US" i="1" dirty="0"/>
              <a:t>“If you want something done , ask the busiest person to do it”</a:t>
            </a:r>
          </a:p>
          <a:p>
            <a:pPr marL="0" indent="0">
              <a:buNone/>
            </a:pPr>
            <a:r>
              <a:rPr lang="en-US" dirty="0"/>
              <a:t>		Only take on commitments that you know  you have time for and you care about</a:t>
            </a:r>
          </a:p>
          <a:p>
            <a:pPr marL="457200" lvl="1" indent="0">
              <a:buNone/>
            </a:pPr>
            <a:endParaRPr lang="en-US" dirty="0"/>
          </a:p>
        </p:txBody>
      </p:sp>
      <p:pic>
        <p:nvPicPr>
          <p:cNvPr id="5" name="Picture 4">
            <a:extLst>
              <a:ext uri="{FF2B5EF4-FFF2-40B4-BE49-F238E27FC236}">
                <a16:creationId xmlns:a16="http://schemas.microsoft.com/office/drawing/2014/main" id="{34DFCD8C-5C34-EE4E-839D-CC1016D545D5}"/>
              </a:ext>
            </a:extLst>
          </p:cNvPr>
          <p:cNvPicPr>
            <a:picLocks noChangeAspect="1"/>
          </p:cNvPicPr>
          <p:nvPr/>
        </p:nvPicPr>
        <p:blipFill>
          <a:blip r:embed="rId3"/>
          <a:stretch>
            <a:fillRect/>
          </a:stretch>
        </p:blipFill>
        <p:spPr>
          <a:xfrm>
            <a:off x="2430331" y="4535245"/>
            <a:ext cx="3810000" cy="2133600"/>
          </a:xfrm>
          <a:prstGeom prst="rect">
            <a:avLst/>
          </a:prstGeom>
        </p:spPr>
      </p:pic>
    </p:spTree>
    <p:extLst>
      <p:ext uri="{BB962C8B-B14F-4D97-AF65-F5344CB8AC3E}">
        <p14:creationId xmlns:p14="http://schemas.microsoft.com/office/powerpoint/2010/main" val="863187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r>
              <a:rPr lang="en-US" dirty="0"/>
              <a:t>Devote your entire focus to the task at hand</a:t>
            </a:r>
          </a:p>
          <a:p>
            <a:pPr marL="0" indent="0">
              <a:buNone/>
            </a:pPr>
            <a:r>
              <a:rPr lang="en-US" dirty="0"/>
              <a:t>		close out browser window, put away 				phone, find the right environment</a:t>
            </a:r>
          </a:p>
          <a:p>
            <a:pPr marL="0" indent="0">
              <a:buNone/>
            </a:pPr>
            <a:r>
              <a:rPr lang="en-US" dirty="0"/>
              <a:t>	</a:t>
            </a:r>
          </a:p>
        </p:txBody>
      </p:sp>
      <p:pic>
        <p:nvPicPr>
          <p:cNvPr id="5" name="Picture 4">
            <a:extLst>
              <a:ext uri="{FF2B5EF4-FFF2-40B4-BE49-F238E27FC236}">
                <a16:creationId xmlns:a16="http://schemas.microsoft.com/office/drawing/2014/main" id="{33DC9B81-F9DD-5F40-AB71-9AC6D94C243A}"/>
              </a:ext>
            </a:extLst>
          </p:cNvPr>
          <p:cNvPicPr>
            <a:picLocks noChangeAspect="1"/>
          </p:cNvPicPr>
          <p:nvPr/>
        </p:nvPicPr>
        <p:blipFill>
          <a:blip r:embed="rId3"/>
          <a:stretch>
            <a:fillRect/>
          </a:stretch>
        </p:blipFill>
        <p:spPr>
          <a:xfrm>
            <a:off x="4082142" y="3341051"/>
            <a:ext cx="2704243" cy="1622546"/>
          </a:xfrm>
          <a:prstGeom prst="rect">
            <a:avLst/>
          </a:prstGeom>
        </p:spPr>
      </p:pic>
      <p:pic>
        <p:nvPicPr>
          <p:cNvPr id="7" name="Picture 6">
            <a:extLst>
              <a:ext uri="{FF2B5EF4-FFF2-40B4-BE49-F238E27FC236}">
                <a16:creationId xmlns:a16="http://schemas.microsoft.com/office/drawing/2014/main" id="{9A8D7AA4-2944-D74F-AD44-5C42E19D84DC}"/>
              </a:ext>
            </a:extLst>
          </p:cNvPr>
          <p:cNvPicPr>
            <a:picLocks noChangeAspect="1"/>
          </p:cNvPicPr>
          <p:nvPr/>
        </p:nvPicPr>
        <p:blipFill>
          <a:blip r:embed="rId4"/>
          <a:stretch>
            <a:fillRect/>
          </a:stretch>
        </p:blipFill>
        <p:spPr>
          <a:xfrm>
            <a:off x="258029" y="3341051"/>
            <a:ext cx="2564598" cy="1436175"/>
          </a:xfrm>
          <a:prstGeom prst="rect">
            <a:avLst/>
          </a:prstGeom>
        </p:spPr>
      </p:pic>
      <p:pic>
        <p:nvPicPr>
          <p:cNvPr id="10" name="Picture 9">
            <a:extLst>
              <a:ext uri="{FF2B5EF4-FFF2-40B4-BE49-F238E27FC236}">
                <a16:creationId xmlns:a16="http://schemas.microsoft.com/office/drawing/2014/main" id="{4EF00491-5E4D-A244-BF85-EDED3413D00E}"/>
              </a:ext>
            </a:extLst>
          </p:cNvPr>
          <p:cNvPicPr>
            <a:picLocks noChangeAspect="1"/>
          </p:cNvPicPr>
          <p:nvPr/>
        </p:nvPicPr>
        <p:blipFill>
          <a:blip r:embed="rId5"/>
          <a:stretch>
            <a:fillRect/>
          </a:stretch>
        </p:blipFill>
        <p:spPr>
          <a:xfrm>
            <a:off x="2500993" y="4234543"/>
            <a:ext cx="1777801" cy="2580678"/>
          </a:xfrm>
          <a:prstGeom prst="rect">
            <a:avLst/>
          </a:prstGeom>
        </p:spPr>
      </p:pic>
      <p:pic>
        <p:nvPicPr>
          <p:cNvPr id="16" name="Picture 15">
            <a:extLst>
              <a:ext uri="{FF2B5EF4-FFF2-40B4-BE49-F238E27FC236}">
                <a16:creationId xmlns:a16="http://schemas.microsoft.com/office/drawing/2014/main" id="{F126F824-DF84-3B4F-9D8B-C33F55580323}"/>
              </a:ext>
            </a:extLst>
          </p:cNvPr>
          <p:cNvPicPr>
            <a:picLocks noChangeAspect="1"/>
          </p:cNvPicPr>
          <p:nvPr/>
        </p:nvPicPr>
        <p:blipFill>
          <a:blip r:embed="rId6"/>
          <a:stretch>
            <a:fillRect/>
          </a:stretch>
        </p:blipFill>
        <p:spPr>
          <a:xfrm>
            <a:off x="6648098" y="4728391"/>
            <a:ext cx="2086830" cy="2086830"/>
          </a:xfrm>
          <a:prstGeom prst="rect">
            <a:avLst/>
          </a:prstGeom>
        </p:spPr>
      </p:pic>
    </p:spTree>
    <p:extLst>
      <p:ext uri="{BB962C8B-B14F-4D97-AF65-F5344CB8AC3E}">
        <p14:creationId xmlns:p14="http://schemas.microsoft.com/office/powerpoint/2010/main" val="3217345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r>
              <a:rPr lang="en-US" dirty="0"/>
              <a:t>Get an early start </a:t>
            </a:r>
          </a:p>
          <a:p>
            <a:pPr marL="0" indent="0">
              <a:buNone/>
            </a:pPr>
            <a:r>
              <a:rPr lang="en-US" dirty="0"/>
              <a:t>		Get a good sense of how long tasks take 			and plan accordingly</a:t>
            </a:r>
          </a:p>
          <a:p>
            <a:pPr marL="0" indent="0">
              <a:buNone/>
            </a:pPr>
            <a:endParaRPr lang="en-US" dirty="0"/>
          </a:p>
          <a:p>
            <a:pPr marL="0" indent="0">
              <a:buNone/>
            </a:pPr>
            <a:r>
              <a:rPr lang="en-US" dirty="0"/>
              <a:t>		Delineate a time limit in which to complete 		tasks and reward, reward, reward yourself 		for finishing a given task.		</a:t>
            </a:r>
          </a:p>
        </p:txBody>
      </p:sp>
    </p:spTree>
    <p:extLst>
      <p:ext uri="{BB962C8B-B14F-4D97-AF65-F5344CB8AC3E}">
        <p14:creationId xmlns:p14="http://schemas.microsoft.com/office/powerpoint/2010/main" val="2264348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pPr algn="ctr"/>
            <a:r>
              <a:rPr lang="en-US" dirty="0"/>
              <a:t>Be conscientious of amount of internet/social media/ Netflix time </a:t>
            </a:r>
          </a:p>
          <a:p>
            <a:pPr algn="ctr"/>
            <a:r>
              <a:rPr lang="en-US" dirty="0"/>
              <a:t> only 1440 minutes in a day, so value each one</a:t>
            </a:r>
          </a:p>
          <a:p>
            <a:pPr marL="0" indent="0">
              <a:buNone/>
            </a:pPr>
            <a:r>
              <a:rPr lang="en-US" dirty="0"/>
              <a:t>						</a:t>
            </a:r>
          </a:p>
        </p:txBody>
      </p:sp>
      <p:pic>
        <p:nvPicPr>
          <p:cNvPr id="4" name="Picture 3">
            <a:extLst>
              <a:ext uri="{FF2B5EF4-FFF2-40B4-BE49-F238E27FC236}">
                <a16:creationId xmlns:a16="http://schemas.microsoft.com/office/drawing/2014/main" id="{8504097D-C73C-884C-841B-246498196E36}"/>
              </a:ext>
            </a:extLst>
          </p:cNvPr>
          <p:cNvPicPr>
            <a:picLocks noChangeAspect="1"/>
          </p:cNvPicPr>
          <p:nvPr/>
        </p:nvPicPr>
        <p:blipFill>
          <a:blip r:embed="rId2"/>
          <a:stretch>
            <a:fillRect/>
          </a:stretch>
        </p:blipFill>
        <p:spPr>
          <a:xfrm>
            <a:off x="2000922" y="3596197"/>
            <a:ext cx="5142155" cy="2712528"/>
          </a:xfrm>
          <a:prstGeom prst="rect">
            <a:avLst/>
          </a:prstGeom>
        </p:spPr>
      </p:pic>
    </p:spTree>
    <p:extLst>
      <p:ext uri="{BB962C8B-B14F-4D97-AF65-F5344CB8AC3E}">
        <p14:creationId xmlns:p14="http://schemas.microsoft.com/office/powerpoint/2010/main" val="3954971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normAutofit fontScale="85000" lnSpcReduction="20000"/>
          </a:bodyPr>
          <a:lstStyle/>
          <a:p>
            <a:r>
              <a:rPr lang="en-US" dirty="0"/>
              <a:t>Pareto Principle- 80:20 rule</a:t>
            </a:r>
          </a:p>
          <a:p>
            <a:pPr marL="0" indent="0">
              <a:buNone/>
            </a:pPr>
            <a:r>
              <a:rPr lang="en-US" dirty="0"/>
              <a:t>	80% of the results you get from any activity  come 	from  20% of the work you do </a:t>
            </a:r>
          </a:p>
          <a:p>
            <a:pPr marL="0" indent="0">
              <a:buNone/>
            </a:pPr>
            <a:endParaRPr lang="en-US" dirty="0"/>
          </a:p>
          <a:p>
            <a:r>
              <a:rPr lang="en-US" dirty="0"/>
              <a:t>Do less</a:t>
            </a:r>
          </a:p>
          <a:p>
            <a:pPr marL="0" indent="0">
              <a:buNone/>
            </a:pPr>
            <a:r>
              <a:rPr lang="en-US" dirty="0"/>
              <a:t>		Notice what needs to be done and 							concentrate on those things</a:t>
            </a:r>
          </a:p>
          <a:p>
            <a:pPr marL="0" indent="0">
              <a:buNone/>
            </a:pPr>
            <a:endParaRPr lang="en-US" dirty="0"/>
          </a:p>
          <a:p>
            <a:pPr marL="0" indent="0">
              <a:buNone/>
            </a:pPr>
            <a:r>
              <a:rPr lang="en-US" dirty="0"/>
              <a:t>		Do less  things that create more value vs 					more things that are trivial- what are the handful 		of tasks that are going to pay off the most?</a:t>
            </a:r>
          </a:p>
        </p:txBody>
      </p:sp>
    </p:spTree>
    <p:extLst>
      <p:ext uri="{BB962C8B-B14F-4D97-AF65-F5344CB8AC3E}">
        <p14:creationId xmlns:p14="http://schemas.microsoft.com/office/powerpoint/2010/main" val="537460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r>
              <a:rPr lang="en-US" dirty="0"/>
              <a:t>Sleep  and exercise and eat healthily</a:t>
            </a:r>
          </a:p>
        </p:txBody>
      </p:sp>
      <p:pic>
        <p:nvPicPr>
          <p:cNvPr id="4" name="Picture 3">
            <a:extLst>
              <a:ext uri="{FF2B5EF4-FFF2-40B4-BE49-F238E27FC236}">
                <a16:creationId xmlns:a16="http://schemas.microsoft.com/office/drawing/2014/main" id="{44326C61-9351-3540-9C11-2777554CC9A5}"/>
              </a:ext>
            </a:extLst>
          </p:cNvPr>
          <p:cNvPicPr>
            <a:picLocks noChangeAspect="1"/>
          </p:cNvPicPr>
          <p:nvPr/>
        </p:nvPicPr>
        <p:blipFill>
          <a:blip r:embed="rId2"/>
          <a:stretch>
            <a:fillRect/>
          </a:stretch>
        </p:blipFill>
        <p:spPr>
          <a:xfrm>
            <a:off x="560294" y="2471345"/>
            <a:ext cx="3505200" cy="2324100"/>
          </a:xfrm>
          <a:prstGeom prst="rect">
            <a:avLst/>
          </a:prstGeom>
        </p:spPr>
      </p:pic>
      <p:pic>
        <p:nvPicPr>
          <p:cNvPr id="6" name="Picture 5">
            <a:extLst>
              <a:ext uri="{FF2B5EF4-FFF2-40B4-BE49-F238E27FC236}">
                <a16:creationId xmlns:a16="http://schemas.microsoft.com/office/drawing/2014/main" id="{C017A169-1960-B74A-BA7E-7EB3888D2D2B}"/>
              </a:ext>
            </a:extLst>
          </p:cNvPr>
          <p:cNvPicPr>
            <a:picLocks noChangeAspect="1"/>
          </p:cNvPicPr>
          <p:nvPr/>
        </p:nvPicPr>
        <p:blipFill>
          <a:blip r:embed="rId3"/>
          <a:stretch>
            <a:fillRect/>
          </a:stretch>
        </p:blipFill>
        <p:spPr>
          <a:xfrm>
            <a:off x="2312894" y="4536290"/>
            <a:ext cx="3810000" cy="2133600"/>
          </a:xfrm>
          <a:prstGeom prst="rect">
            <a:avLst/>
          </a:prstGeom>
        </p:spPr>
      </p:pic>
      <p:pic>
        <p:nvPicPr>
          <p:cNvPr id="7" name="Picture 6">
            <a:extLst>
              <a:ext uri="{FF2B5EF4-FFF2-40B4-BE49-F238E27FC236}">
                <a16:creationId xmlns:a16="http://schemas.microsoft.com/office/drawing/2014/main" id="{74131643-CF6E-8547-A953-6CC8BE20BFB7}"/>
              </a:ext>
            </a:extLst>
          </p:cNvPr>
          <p:cNvPicPr>
            <a:picLocks noChangeAspect="1"/>
          </p:cNvPicPr>
          <p:nvPr/>
        </p:nvPicPr>
        <p:blipFill>
          <a:blip r:embed="rId4"/>
          <a:stretch>
            <a:fillRect/>
          </a:stretch>
        </p:blipFill>
        <p:spPr>
          <a:xfrm>
            <a:off x="5080000" y="2471345"/>
            <a:ext cx="3606800" cy="2260600"/>
          </a:xfrm>
          <a:prstGeom prst="rect">
            <a:avLst/>
          </a:prstGeom>
        </p:spPr>
      </p:pic>
    </p:spTree>
    <p:extLst>
      <p:ext uri="{BB962C8B-B14F-4D97-AF65-F5344CB8AC3E}">
        <p14:creationId xmlns:p14="http://schemas.microsoft.com/office/powerpoint/2010/main" val="117221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667E-9253-6D40-BF1D-A95BC354B723}"/>
              </a:ext>
            </a:extLst>
          </p:cNvPr>
          <p:cNvSpPr>
            <a:spLocks noGrp="1"/>
          </p:cNvSpPr>
          <p:nvPr>
            <p:ph type="title"/>
          </p:nvPr>
        </p:nvSpPr>
        <p:spPr/>
        <p:txBody>
          <a:bodyPr>
            <a:normAutofit fontScale="90000"/>
          </a:bodyPr>
          <a:lstStyle/>
          <a:p>
            <a:r>
              <a:rPr lang="en-US" dirty="0"/>
              <a:t>But time management during COVID ?</a:t>
            </a:r>
            <a:br>
              <a:rPr lang="en-US" dirty="0"/>
            </a:br>
            <a:r>
              <a:rPr lang="en-US" dirty="0"/>
              <a:t>A few additional tips…</a:t>
            </a:r>
          </a:p>
        </p:txBody>
      </p:sp>
      <p:sp>
        <p:nvSpPr>
          <p:cNvPr id="3" name="Content Placeholder 2">
            <a:extLst>
              <a:ext uri="{FF2B5EF4-FFF2-40B4-BE49-F238E27FC236}">
                <a16:creationId xmlns:a16="http://schemas.microsoft.com/office/drawing/2014/main" id="{444AA47B-D9A1-C24F-85FC-E8F5ACDBBAE0}"/>
              </a:ext>
            </a:extLst>
          </p:cNvPr>
          <p:cNvSpPr>
            <a:spLocks noGrp="1"/>
          </p:cNvSpPr>
          <p:nvPr>
            <p:ph idx="1"/>
          </p:nvPr>
        </p:nvSpPr>
        <p:spPr/>
        <p:txBody>
          <a:bodyPr/>
          <a:lstStyle/>
          <a:p>
            <a:r>
              <a:rPr lang="en-US" dirty="0"/>
              <a:t>Create Structure and Routine</a:t>
            </a:r>
          </a:p>
          <a:p>
            <a:endParaRPr lang="en-US" dirty="0"/>
          </a:p>
          <a:p>
            <a:pPr marL="0" indent="0">
              <a:buNone/>
            </a:pPr>
            <a:endParaRPr lang="en-US" dirty="0"/>
          </a:p>
          <a:p>
            <a:r>
              <a:rPr lang="en-US" dirty="0"/>
              <a:t>Manage your distractions</a:t>
            </a:r>
          </a:p>
          <a:p>
            <a:endParaRPr lang="en-US" dirty="0"/>
          </a:p>
          <a:p>
            <a:pPr marL="0" indent="0">
              <a:buNone/>
            </a:pPr>
            <a:endParaRPr lang="en-US" dirty="0"/>
          </a:p>
          <a:p>
            <a:r>
              <a:rPr lang="en-US" dirty="0"/>
              <a:t>Set Small Goals </a:t>
            </a:r>
          </a:p>
        </p:txBody>
      </p:sp>
    </p:spTree>
    <p:extLst>
      <p:ext uri="{BB962C8B-B14F-4D97-AF65-F5344CB8AC3E}">
        <p14:creationId xmlns:p14="http://schemas.microsoft.com/office/powerpoint/2010/main" val="3601358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3685-39CA-3543-AFB6-19A6B9435054}"/>
              </a:ext>
            </a:extLst>
          </p:cNvPr>
          <p:cNvSpPr>
            <a:spLocks noGrp="1"/>
          </p:cNvSpPr>
          <p:nvPr>
            <p:ph type="title"/>
          </p:nvPr>
        </p:nvSpPr>
        <p:spPr>
          <a:xfrm>
            <a:off x="592111" y="4870975"/>
            <a:ext cx="8229600" cy="1691189"/>
          </a:xfrm>
        </p:spPr>
        <p:txBody>
          <a:bodyPr>
            <a:normAutofit/>
          </a:bodyPr>
          <a:lstStyle/>
          <a:p>
            <a:r>
              <a:rPr lang="en-US" sz="3200" i="1" dirty="0">
                <a:latin typeface="Arial" panose="020B0604020202020204" pitchFamily="34" charset="0"/>
                <a:cs typeface="Arial" panose="020B0604020202020204" pitchFamily="34" charset="0"/>
              </a:rPr>
              <a:t>Entropy: </a:t>
            </a:r>
            <a:br>
              <a:rPr lang="en-US" sz="3200" i="1" dirty="0">
                <a:latin typeface="Arial" panose="020B0604020202020204" pitchFamily="34" charset="0"/>
                <a:cs typeface="Arial" panose="020B0604020202020204" pitchFamily="34" charset="0"/>
              </a:rPr>
            </a:br>
            <a:r>
              <a:rPr lang="en-US" sz="3200" i="1" dirty="0">
                <a:latin typeface="Arial" panose="020B0604020202020204" pitchFamily="34" charset="0"/>
                <a:cs typeface="Arial" panose="020B0604020202020204" pitchFamily="34" charset="0"/>
              </a:rPr>
              <a:t>lack of order or predictability; </a:t>
            </a:r>
            <a:br>
              <a:rPr lang="en-US" sz="3200" i="1" dirty="0">
                <a:latin typeface="Arial" panose="020B0604020202020204" pitchFamily="34" charset="0"/>
                <a:cs typeface="Arial" panose="020B0604020202020204" pitchFamily="34" charset="0"/>
              </a:rPr>
            </a:br>
            <a:r>
              <a:rPr lang="en-US" sz="3200" i="1" dirty="0">
                <a:latin typeface="Arial" panose="020B0604020202020204" pitchFamily="34" charset="0"/>
                <a:cs typeface="Arial" panose="020B0604020202020204" pitchFamily="34" charset="0"/>
              </a:rPr>
              <a:t>gradual decline  into disorder</a:t>
            </a:r>
          </a:p>
        </p:txBody>
      </p:sp>
      <p:pic>
        <p:nvPicPr>
          <p:cNvPr id="4" name="Content Placeholder 3">
            <a:extLst>
              <a:ext uri="{FF2B5EF4-FFF2-40B4-BE49-F238E27FC236}">
                <a16:creationId xmlns:a16="http://schemas.microsoft.com/office/drawing/2014/main" id="{C915E480-E8AC-9B4B-AC2E-5C141E3EBAFD}"/>
              </a:ext>
            </a:extLst>
          </p:cNvPr>
          <p:cNvPicPr>
            <a:picLocks noGrp="1" noChangeAspect="1"/>
          </p:cNvPicPr>
          <p:nvPr>
            <p:ph idx="1"/>
          </p:nvPr>
        </p:nvPicPr>
        <p:blipFill>
          <a:blip r:embed="rId2"/>
          <a:stretch>
            <a:fillRect/>
          </a:stretch>
        </p:blipFill>
        <p:spPr>
          <a:xfrm>
            <a:off x="1266805" y="713165"/>
            <a:ext cx="6880213" cy="3888816"/>
          </a:xfrm>
        </p:spPr>
      </p:pic>
    </p:spTree>
    <p:extLst>
      <p:ext uri="{BB962C8B-B14F-4D97-AF65-F5344CB8AC3E}">
        <p14:creationId xmlns:p14="http://schemas.microsoft.com/office/powerpoint/2010/main" val="3334698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400"/>
            <a:ext cx="7772400" cy="768350"/>
          </a:xfrm>
        </p:spPr>
        <p:txBody>
          <a:bodyPr>
            <a:normAutofit/>
          </a:bodyPr>
          <a:lstStyle/>
          <a:p>
            <a:r>
              <a:rPr lang="en-US" sz="3200" dirty="0"/>
              <a:t>Know how you spend your time…</a:t>
            </a:r>
            <a:endParaRPr lang="en-US" sz="3200" b="1" dirty="0">
              <a:solidFill>
                <a:srgbClr val="0000FF"/>
              </a:solidFill>
            </a:endParaRPr>
          </a:p>
        </p:txBody>
      </p:sp>
      <p:sp>
        <p:nvSpPr>
          <p:cNvPr id="3" name="Subtitle 2"/>
          <p:cNvSpPr>
            <a:spLocks noGrp="1"/>
          </p:cNvSpPr>
          <p:nvPr>
            <p:ph type="subTitle" idx="1"/>
          </p:nvPr>
        </p:nvSpPr>
        <p:spPr>
          <a:xfrm>
            <a:off x="304800" y="1143000"/>
            <a:ext cx="8420100" cy="5715000"/>
          </a:xfrm>
        </p:spPr>
        <p:txBody>
          <a:bodyPr>
            <a:noAutofit/>
          </a:bodyPr>
          <a:lstStyle/>
          <a:p>
            <a:r>
              <a:rPr lang="en-US" sz="2000" b="1" dirty="0">
                <a:solidFill>
                  <a:schemeClr val="tx1"/>
                </a:solidFill>
              </a:rPr>
              <a:t>6-10:  Terrible time planner</a:t>
            </a:r>
            <a:r>
              <a:rPr lang="en-US" sz="1600" dirty="0">
                <a:solidFill>
                  <a:schemeClr val="tx1"/>
                </a:solidFill>
              </a:rPr>
              <a:t>.  </a:t>
            </a:r>
          </a:p>
          <a:p>
            <a:r>
              <a:rPr lang="en-US" sz="1600" dirty="0">
                <a:solidFill>
                  <a:schemeClr val="tx1"/>
                </a:solidFill>
              </a:rPr>
              <a:t>You should consider using new tools and processes to help you plan effectively. A great first step would be to take a time management course.</a:t>
            </a:r>
          </a:p>
          <a:p>
            <a:endParaRPr lang="en-US" sz="1600" dirty="0">
              <a:solidFill>
                <a:schemeClr val="tx1"/>
              </a:solidFill>
            </a:endParaRPr>
          </a:p>
          <a:p>
            <a:r>
              <a:rPr lang="en-US" sz="2000" b="1" dirty="0">
                <a:solidFill>
                  <a:schemeClr val="tx1"/>
                </a:solidFill>
              </a:rPr>
              <a:t>11-15:  Below average planner.  </a:t>
            </a:r>
          </a:p>
          <a:p>
            <a:r>
              <a:rPr lang="en-US" sz="1600" dirty="0">
                <a:solidFill>
                  <a:schemeClr val="tx1"/>
                </a:solidFill>
              </a:rPr>
              <a:t>You may already have a planning system, but using it more effectively will help to reduce the stress and lack of control you feel in your life.</a:t>
            </a:r>
          </a:p>
          <a:p>
            <a:endParaRPr lang="en-US" sz="1600" dirty="0">
              <a:solidFill>
                <a:schemeClr val="tx1"/>
              </a:solidFill>
            </a:endParaRPr>
          </a:p>
          <a:p>
            <a:r>
              <a:rPr lang="en-US" sz="2000" b="1" dirty="0">
                <a:solidFill>
                  <a:schemeClr val="tx1"/>
                </a:solidFill>
              </a:rPr>
              <a:t>16-20:  Average planner.  </a:t>
            </a:r>
          </a:p>
          <a:p>
            <a:r>
              <a:rPr lang="en-US" sz="1600" dirty="0">
                <a:solidFill>
                  <a:schemeClr val="tx1"/>
                </a:solidFill>
              </a:rPr>
              <a:t>Your planning system is working, but you can do better. You may need help focusing on priorities, dealing with urgent interruptions or writing your daily plan.</a:t>
            </a:r>
          </a:p>
          <a:p>
            <a:endParaRPr lang="en-US" sz="1600" dirty="0">
              <a:solidFill>
                <a:schemeClr val="tx1"/>
              </a:solidFill>
            </a:endParaRPr>
          </a:p>
          <a:p>
            <a:r>
              <a:rPr lang="en-US" sz="2000" b="1" dirty="0">
                <a:solidFill>
                  <a:schemeClr val="tx1"/>
                </a:solidFill>
              </a:rPr>
              <a:t>21-25:  Above-average planner.  </a:t>
            </a:r>
          </a:p>
          <a:p>
            <a:r>
              <a:rPr lang="en-US" sz="1600" dirty="0">
                <a:solidFill>
                  <a:schemeClr val="tx1"/>
                </a:solidFill>
              </a:rPr>
              <a:t>Your planning system is working well.  Keep up the good work, with periodic reviews to be sure you’re planning around what matters most in your life.</a:t>
            </a:r>
          </a:p>
          <a:p>
            <a:endParaRPr lang="en-US" sz="1600" dirty="0">
              <a:solidFill>
                <a:schemeClr val="tx1"/>
              </a:solidFill>
            </a:endParaRPr>
          </a:p>
          <a:p>
            <a:r>
              <a:rPr lang="en-US" sz="2000" b="1" dirty="0">
                <a:solidFill>
                  <a:schemeClr val="tx1"/>
                </a:solidFill>
              </a:rPr>
              <a:t>26-30:  Excellent planner--or candidate for burnout?  </a:t>
            </a:r>
          </a:p>
          <a:p>
            <a:r>
              <a:rPr lang="en-US" sz="1600" dirty="0">
                <a:solidFill>
                  <a:schemeClr val="tx1"/>
                </a:solidFill>
              </a:rPr>
              <a:t>You have mastered planning and should experience the serenity that comes from taking charge of your life.  But make sure you’re in control of your planning rather than letting it control you.</a:t>
            </a:r>
          </a:p>
          <a:p>
            <a:endParaRPr lang="en-US" sz="1600" dirty="0">
              <a:solidFill>
                <a:schemeClr val="tx1"/>
              </a:solidFill>
            </a:endParaRPr>
          </a:p>
        </p:txBody>
      </p:sp>
    </p:spTree>
    <p:extLst>
      <p:ext uri="{BB962C8B-B14F-4D97-AF65-F5344CB8AC3E}">
        <p14:creationId xmlns:p14="http://schemas.microsoft.com/office/powerpoint/2010/main" val="116232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62CD-3E48-E949-A0E7-5D98F56BCFAA}"/>
              </a:ext>
            </a:extLst>
          </p:cNvPr>
          <p:cNvSpPr>
            <a:spLocks noGrp="1"/>
          </p:cNvSpPr>
          <p:nvPr>
            <p:ph type="title"/>
          </p:nvPr>
        </p:nvSpPr>
        <p:spPr/>
        <p:txBody>
          <a:bodyPr>
            <a:normAutofit fontScale="90000"/>
          </a:bodyPr>
          <a:lstStyle/>
          <a:p>
            <a:r>
              <a:rPr lang="en-US" dirty="0"/>
              <a:t>So don’t forget to maintain a good work life balance</a:t>
            </a:r>
          </a:p>
        </p:txBody>
      </p:sp>
      <p:pic>
        <p:nvPicPr>
          <p:cNvPr id="4" name="Content Placeholder 3">
            <a:extLst>
              <a:ext uri="{FF2B5EF4-FFF2-40B4-BE49-F238E27FC236}">
                <a16:creationId xmlns:a16="http://schemas.microsoft.com/office/drawing/2014/main" id="{D76EDEF7-C8DA-034A-A465-C082ACD99DA2}"/>
              </a:ext>
            </a:extLst>
          </p:cNvPr>
          <p:cNvPicPr>
            <a:picLocks noGrp="1" noChangeAspect="1"/>
          </p:cNvPicPr>
          <p:nvPr>
            <p:ph idx="1"/>
          </p:nvPr>
        </p:nvPicPr>
        <p:blipFill>
          <a:blip r:embed="rId2"/>
          <a:stretch>
            <a:fillRect/>
          </a:stretch>
        </p:blipFill>
        <p:spPr>
          <a:xfrm>
            <a:off x="1128332" y="1600200"/>
            <a:ext cx="6887335" cy="4525963"/>
          </a:xfrm>
        </p:spPr>
      </p:pic>
      <p:pic>
        <p:nvPicPr>
          <p:cNvPr id="6" name="Picture 5">
            <a:extLst>
              <a:ext uri="{FF2B5EF4-FFF2-40B4-BE49-F238E27FC236}">
                <a16:creationId xmlns:a16="http://schemas.microsoft.com/office/drawing/2014/main" id="{A580C0FC-EB70-844F-84EA-7E203E12B976}"/>
              </a:ext>
            </a:extLst>
          </p:cNvPr>
          <p:cNvPicPr>
            <a:picLocks noChangeAspect="1"/>
          </p:cNvPicPr>
          <p:nvPr/>
        </p:nvPicPr>
        <p:blipFill>
          <a:blip r:embed="rId3"/>
          <a:stretch>
            <a:fillRect/>
          </a:stretch>
        </p:blipFill>
        <p:spPr>
          <a:xfrm>
            <a:off x="1142999" y="1600199"/>
            <a:ext cx="6872667" cy="4525963"/>
          </a:xfrm>
          <a:prstGeom prst="rect">
            <a:avLst/>
          </a:prstGeom>
        </p:spPr>
      </p:pic>
    </p:spTree>
    <p:extLst>
      <p:ext uri="{BB962C8B-B14F-4D97-AF65-F5344CB8AC3E}">
        <p14:creationId xmlns:p14="http://schemas.microsoft.com/office/powerpoint/2010/main" val="401298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your time</a:t>
            </a:r>
          </a:p>
        </p:txBody>
      </p:sp>
      <p:sp>
        <p:nvSpPr>
          <p:cNvPr id="3" name="Content Placeholder 2"/>
          <p:cNvSpPr>
            <a:spLocks noGrp="1"/>
          </p:cNvSpPr>
          <p:nvPr>
            <p:ph idx="1"/>
          </p:nvPr>
        </p:nvSpPr>
        <p:spPr/>
        <p:txBody>
          <a:bodyPr>
            <a:normAutofit/>
          </a:bodyPr>
          <a:lstStyle/>
          <a:p>
            <a:r>
              <a:rPr lang="en-US" dirty="0"/>
              <a:t>“To-do” or not “to-do” lists</a:t>
            </a:r>
          </a:p>
          <a:p>
            <a:pPr marL="0" indent="0">
              <a:buNone/>
            </a:pPr>
            <a:endParaRPr lang="en-US" dirty="0"/>
          </a:p>
          <a:p>
            <a:r>
              <a:rPr lang="en-US" dirty="0"/>
              <a:t>Organize your time into blocks</a:t>
            </a:r>
          </a:p>
          <a:p>
            <a:pPr marL="0" indent="0">
              <a:buNone/>
            </a:pPr>
            <a:endParaRPr lang="en-US" dirty="0"/>
          </a:p>
          <a:p>
            <a:r>
              <a:rPr lang="en-US" dirty="0"/>
              <a:t>Identify  your “peak productivity” time</a:t>
            </a:r>
          </a:p>
          <a:p>
            <a:pPr marL="0" indent="0">
              <a:buNone/>
            </a:pPr>
            <a:endParaRPr lang="en-US" dirty="0"/>
          </a:p>
          <a:p>
            <a:r>
              <a:rPr lang="en-US" dirty="0"/>
              <a:t>Eliminate “time wasters”</a:t>
            </a:r>
          </a:p>
        </p:txBody>
      </p:sp>
    </p:spTree>
    <p:extLst>
      <p:ext uri="{BB962C8B-B14F-4D97-AF65-F5344CB8AC3E}">
        <p14:creationId xmlns:p14="http://schemas.microsoft.com/office/powerpoint/2010/main" val="3609064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your time</a:t>
            </a:r>
          </a:p>
        </p:txBody>
      </p:sp>
      <p:sp>
        <p:nvSpPr>
          <p:cNvPr id="3" name="Content Placeholder 2"/>
          <p:cNvSpPr>
            <a:spLocks noGrp="1"/>
          </p:cNvSpPr>
          <p:nvPr>
            <p:ph idx="1"/>
          </p:nvPr>
        </p:nvSpPr>
        <p:spPr/>
        <p:txBody>
          <a:bodyPr>
            <a:normAutofit/>
          </a:bodyPr>
          <a:lstStyle/>
          <a:p>
            <a:r>
              <a:rPr lang="en-US" dirty="0"/>
              <a:t>To-do” or not “to-do” lists</a:t>
            </a:r>
          </a:p>
          <a:p>
            <a:pPr marL="0" indent="0">
              <a:buNone/>
            </a:pPr>
            <a:endParaRPr lang="en-US" dirty="0"/>
          </a:p>
          <a:p>
            <a:r>
              <a:rPr lang="en-US" dirty="0">
                <a:solidFill>
                  <a:schemeClr val="bg1">
                    <a:lumMod val="75000"/>
                  </a:schemeClr>
                </a:solidFill>
              </a:rPr>
              <a:t>Organize your time into blocks</a:t>
            </a:r>
          </a:p>
          <a:p>
            <a:pPr marL="0" indent="0">
              <a:buNone/>
            </a:pPr>
            <a:endParaRPr lang="en-US" dirty="0">
              <a:solidFill>
                <a:schemeClr val="bg1">
                  <a:lumMod val="75000"/>
                </a:schemeClr>
              </a:solidFill>
            </a:endParaRPr>
          </a:p>
          <a:p>
            <a:r>
              <a:rPr lang="en-US" dirty="0">
                <a:solidFill>
                  <a:schemeClr val="bg1">
                    <a:lumMod val="75000"/>
                  </a:schemeClr>
                </a:solidFill>
              </a:rPr>
              <a:t>Identify  your “peak productivity” time</a:t>
            </a:r>
          </a:p>
          <a:p>
            <a:pPr marL="0" indent="0">
              <a:buNone/>
            </a:pPr>
            <a:endParaRPr lang="en-US" dirty="0"/>
          </a:p>
          <a:p>
            <a:r>
              <a:rPr lang="en-US" dirty="0">
                <a:solidFill>
                  <a:schemeClr val="bg1">
                    <a:lumMod val="75000"/>
                  </a:schemeClr>
                </a:solidFill>
              </a:rPr>
              <a:t>Eliminate “time wasters”</a:t>
            </a:r>
          </a:p>
        </p:txBody>
      </p:sp>
    </p:spTree>
    <p:extLst>
      <p:ext uri="{BB962C8B-B14F-4D97-AF65-F5344CB8AC3E}">
        <p14:creationId xmlns:p14="http://schemas.microsoft.com/office/powerpoint/2010/main" val="631292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 Do List” </a:t>
            </a:r>
            <a:r>
              <a:rPr lang="en-US" dirty="0" err="1"/>
              <a:t>vs</a:t>
            </a:r>
            <a:r>
              <a:rPr lang="en-US" dirty="0"/>
              <a:t> “Master List” </a:t>
            </a:r>
          </a:p>
        </p:txBody>
      </p:sp>
      <p:sp>
        <p:nvSpPr>
          <p:cNvPr id="3" name="Content Placeholder 2"/>
          <p:cNvSpPr>
            <a:spLocks noGrp="1"/>
          </p:cNvSpPr>
          <p:nvPr>
            <p:ph idx="1"/>
          </p:nvPr>
        </p:nvSpPr>
        <p:spPr/>
        <p:txBody>
          <a:bodyPr>
            <a:normAutofit fontScale="92500" lnSpcReduction="20000"/>
          </a:bodyPr>
          <a:lstStyle/>
          <a:p>
            <a:r>
              <a:rPr lang="en-US" dirty="0"/>
              <a:t>Master-list is EVERYTHING you need to do </a:t>
            </a:r>
          </a:p>
          <a:p>
            <a:pPr marL="0" indent="0">
              <a:buNone/>
            </a:pPr>
            <a:r>
              <a:rPr lang="en-US" dirty="0"/>
              <a:t>          (may be 20,30,40 or more items)</a:t>
            </a:r>
          </a:p>
          <a:p>
            <a:pPr marL="0" indent="0">
              <a:buNone/>
            </a:pPr>
            <a:endParaRPr lang="en-US" dirty="0"/>
          </a:p>
          <a:p>
            <a:r>
              <a:rPr lang="en-US" dirty="0"/>
              <a:t>To –do list is a way of knowing the tasks and demands on your time  for TODAY</a:t>
            </a:r>
          </a:p>
          <a:p>
            <a:endParaRPr lang="en-US" dirty="0"/>
          </a:p>
          <a:p>
            <a:r>
              <a:rPr lang="en-US" dirty="0"/>
              <a:t>Invest in a ”planning tool”    </a:t>
            </a:r>
          </a:p>
          <a:p>
            <a:pPr marL="0" indent="0">
              <a:buNone/>
            </a:pPr>
            <a:r>
              <a:rPr lang="en-US" dirty="0"/>
              <a:t>		 electronic planners, pocket diaries, calendars, 		 computer programs, but the best is to always 		 carry a notebook</a:t>
            </a:r>
          </a:p>
          <a:p>
            <a:endParaRPr lang="en-US" dirty="0"/>
          </a:p>
        </p:txBody>
      </p:sp>
    </p:spTree>
    <p:extLst>
      <p:ext uri="{BB962C8B-B14F-4D97-AF65-F5344CB8AC3E}">
        <p14:creationId xmlns:p14="http://schemas.microsoft.com/office/powerpoint/2010/main" val="4294565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To-do lists </a:t>
            </a:r>
          </a:p>
        </p:txBody>
      </p:sp>
      <p:sp>
        <p:nvSpPr>
          <p:cNvPr id="3" name="Content Placeholder 2"/>
          <p:cNvSpPr>
            <a:spLocks noGrp="1"/>
          </p:cNvSpPr>
          <p:nvPr>
            <p:ph idx="1"/>
          </p:nvPr>
        </p:nvSpPr>
        <p:spPr>
          <a:xfrm>
            <a:off x="457200" y="1295400"/>
            <a:ext cx="8229600" cy="5334000"/>
          </a:xfrm>
        </p:spPr>
        <p:txBody>
          <a:bodyPr>
            <a:normAutofit fontScale="77500" lnSpcReduction="20000"/>
          </a:bodyPr>
          <a:lstStyle/>
          <a:p>
            <a:pPr marL="0" indent="0">
              <a:buNone/>
            </a:pPr>
            <a:endParaRPr lang="en-US" dirty="0">
              <a:effectLst/>
            </a:endParaRPr>
          </a:p>
          <a:p>
            <a:r>
              <a:rPr lang="en-US" dirty="0"/>
              <a:t>To-do lists should be captured centrally </a:t>
            </a:r>
          </a:p>
          <a:p>
            <a:pPr marL="0" indent="0">
              <a:buNone/>
            </a:pPr>
            <a:r>
              <a:rPr lang="en-US" dirty="0"/>
              <a:t>		(notebook, PD, etc. no sticky notes!)</a:t>
            </a:r>
          </a:p>
          <a:p>
            <a:endParaRPr lang="en-US" dirty="0"/>
          </a:p>
          <a:p>
            <a:r>
              <a:rPr lang="en-US" dirty="0"/>
              <a:t>Maintain and develop a list of specific things to be done for each day*, set your priorities and the get the most important  ones done as soon in the day as you can</a:t>
            </a:r>
          </a:p>
          <a:p>
            <a:pPr marL="0" indent="0">
              <a:buNone/>
            </a:pPr>
            <a:endParaRPr lang="en-US" dirty="0"/>
          </a:p>
          <a:p>
            <a:r>
              <a:rPr lang="en-US" dirty="0"/>
              <a:t>Evaluate your progress at the end of the day briefly </a:t>
            </a:r>
          </a:p>
          <a:p>
            <a:pPr marL="0" indent="0">
              <a:buNone/>
            </a:pPr>
            <a:endParaRPr lang="en-US" dirty="0"/>
          </a:p>
          <a:p>
            <a:r>
              <a:rPr lang="en-US" dirty="0"/>
              <a:t>Prioritize lists </a:t>
            </a:r>
          </a:p>
          <a:p>
            <a:pPr marL="0" indent="0">
              <a:buNone/>
            </a:pPr>
            <a:r>
              <a:rPr lang="en-US" dirty="0"/>
              <a:t>				- Eisenhower Matrix</a:t>
            </a:r>
          </a:p>
          <a:p>
            <a:pPr marL="0" indent="0">
              <a:buNone/>
            </a:pPr>
            <a:r>
              <a:rPr lang="en-US" dirty="0"/>
              <a:t>				- Must do, Should do, Could do</a:t>
            </a:r>
          </a:p>
          <a:p>
            <a:pPr lvl="1"/>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1836089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065C-2337-3043-AF15-99AF880A52C3}"/>
              </a:ext>
            </a:extLst>
          </p:cNvPr>
          <p:cNvSpPr>
            <a:spLocks noGrp="1"/>
          </p:cNvSpPr>
          <p:nvPr>
            <p:ph type="title"/>
          </p:nvPr>
        </p:nvSpPr>
        <p:spPr>
          <a:xfrm>
            <a:off x="250723" y="205147"/>
            <a:ext cx="8229600" cy="1143000"/>
          </a:xfrm>
        </p:spPr>
        <p:txBody>
          <a:bodyPr/>
          <a:lstStyle/>
          <a:p>
            <a:r>
              <a:rPr lang="en-US" dirty="0"/>
              <a:t>Eisenhower Matrix</a:t>
            </a:r>
          </a:p>
        </p:txBody>
      </p:sp>
      <p:pic>
        <p:nvPicPr>
          <p:cNvPr id="8" name="Content Placeholder 7">
            <a:extLst>
              <a:ext uri="{FF2B5EF4-FFF2-40B4-BE49-F238E27FC236}">
                <a16:creationId xmlns:a16="http://schemas.microsoft.com/office/drawing/2014/main" id="{190919CB-B3A7-EE40-B1AD-2A9ACB47D719}"/>
              </a:ext>
            </a:extLst>
          </p:cNvPr>
          <p:cNvPicPr>
            <a:picLocks noGrp="1" noChangeAspect="1"/>
          </p:cNvPicPr>
          <p:nvPr>
            <p:ph idx="1"/>
          </p:nvPr>
        </p:nvPicPr>
        <p:blipFill>
          <a:blip r:embed="rId3"/>
          <a:stretch>
            <a:fillRect/>
          </a:stretch>
        </p:blipFill>
        <p:spPr>
          <a:xfrm>
            <a:off x="1554691" y="1600200"/>
            <a:ext cx="6034617" cy="4525963"/>
          </a:xfrm>
        </p:spPr>
      </p:pic>
      <p:sp>
        <p:nvSpPr>
          <p:cNvPr id="3" name="TextBox 2">
            <a:extLst>
              <a:ext uri="{FF2B5EF4-FFF2-40B4-BE49-F238E27FC236}">
                <a16:creationId xmlns:a16="http://schemas.microsoft.com/office/drawing/2014/main" id="{C2B385ED-56E2-5A4A-9C41-A537A2FFC6D8}"/>
              </a:ext>
            </a:extLst>
          </p:cNvPr>
          <p:cNvSpPr txBox="1"/>
          <p:nvPr/>
        </p:nvSpPr>
        <p:spPr>
          <a:xfrm>
            <a:off x="2551470" y="1448928"/>
            <a:ext cx="881203" cy="369332"/>
          </a:xfrm>
          <a:prstGeom prst="rect">
            <a:avLst/>
          </a:prstGeom>
          <a:noFill/>
        </p:spPr>
        <p:txBody>
          <a:bodyPr wrap="none" rtlCol="0">
            <a:spAutoFit/>
          </a:bodyPr>
          <a:lstStyle/>
          <a:p>
            <a:r>
              <a:rPr lang="en-US" dirty="0"/>
              <a:t>Urgent </a:t>
            </a:r>
          </a:p>
        </p:txBody>
      </p:sp>
      <p:sp>
        <p:nvSpPr>
          <p:cNvPr id="5" name="TextBox 4">
            <a:extLst>
              <a:ext uri="{FF2B5EF4-FFF2-40B4-BE49-F238E27FC236}">
                <a16:creationId xmlns:a16="http://schemas.microsoft.com/office/drawing/2014/main" id="{D797526A-9473-524D-9918-650AC8EF6840}"/>
              </a:ext>
            </a:extLst>
          </p:cNvPr>
          <p:cNvSpPr txBox="1"/>
          <p:nvPr/>
        </p:nvSpPr>
        <p:spPr>
          <a:xfrm>
            <a:off x="5284838" y="1448928"/>
            <a:ext cx="1281954" cy="369332"/>
          </a:xfrm>
          <a:prstGeom prst="rect">
            <a:avLst/>
          </a:prstGeom>
          <a:noFill/>
        </p:spPr>
        <p:txBody>
          <a:bodyPr wrap="none" rtlCol="0">
            <a:spAutoFit/>
          </a:bodyPr>
          <a:lstStyle/>
          <a:p>
            <a:r>
              <a:rPr lang="en-US" dirty="0"/>
              <a:t>Not Urgent </a:t>
            </a:r>
          </a:p>
        </p:txBody>
      </p:sp>
      <p:sp>
        <p:nvSpPr>
          <p:cNvPr id="6" name="TextBox 5">
            <a:extLst>
              <a:ext uri="{FF2B5EF4-FFF2-40B4-BE49-F238E27FC236}">
                <a16:creationId xmlns:a16="http://schemas.microsoft.com/office/drawing/2014/main" id="{75AAA535-F6CC-9543-8E91-2CCAEAB20097}"/>
              </a:ext>
            </a:extLst>
          </p:cNvPr>
          <p:cNvSpPr txBox="1"/>
          <p:nvPr/>
        </p:nvSpPr>
        <p:spPr>
          <a:xfrm>
            <a:off x="457200" y="2899186"/>
            <a:ext cx="1184812" cy="369332"/>
          </a:xfrm>
          <a:prstGeom prst="rect">
            <a:avLst/>
          </a:prstGeom>
          <a:noFill/>
        </p:spPr>
        <p:txBody>
          <a:bodyPr wrap="none" rtlCol="0">
            <a:spAutoFit/>
          </a:bodyPr>
          <a:lstStyle/>
          <a:p>
            <a:r>
              <a:rPr lang="en-US" dirty="0"/>
              <a:t>Important </a:t>
            </a:r>
          </a:p>
        </p:txBody>
      </p:sp>
      <p:sp>
        <p:nvSpPr>
          <p:cNvPr id="7" name="TextBox 6">
            <a:extLst>
              <a:ext uri="{FF2B5EF4-FFF2-40B4-BE49-F238E27FC236}">
                <a16:creationId xmlns:a16="http://schemas.microsoft.com/office/drawing/2014/main" id="{5485A152-1D5A-E34B-8FF4-126EA1F8098A}"/>
              </a:ext>
            </a:extLst>
          </p:cNvPr>
          <p:cNvSpPr txBox="1"/>
          <p:nvPr/>
        </p:nvSpPr>
        <p:spPr>
          <a:xfrm>
            <a:off x="457200" y="4374175"/>
            <a:ext cx="1184812" cy="646331"/>
          </a:xfrm>
          <a:prstGeom prst="rect">
            <a:avLst/>
          </a:prstGeom>
          <a:noFill/>
        </p:spPr>
        <p:txBody>
          <a:bodyPr wrap="none" rtlCol="0">
            <a:spAutoFit/>
          </a:bodyPr>
          <a:lstStyle/>
          <a:p>
            <a:pPr algn="ctr"/>
            <a:r>
              <a:rPr lang="en-US" dirty="0"/>
              <a:t>Not</a:t>
            </a:r>
          </a:p>
          <a:p>
            <a:pPr algn="ctr"/>
            <a:r>
              <a:rPr lang="en-US" dirty="0"/>
              <a:t>Important </a:t>
            </a:r>
          </a:p>
        </p:txBody>
      </p:sp>
      <p:sp>
        <p:nvSpPr>
          <p:cNvPr id="4" name="Rectangle 3">
            <a:extLst>
              <a:ext uri="{FF2B5EF4-FFF2-40B4-BE49-F238E27FC236}">
                <a16:creationId xmlns:a16="http://schemas.microsoft.com/office/drawing/2014/main" id="{4B3FDDB4-60D2-5949-B3AF-E9B52827FC47}"/>
              </a:ext>
            </a:extLst>
          </p:cNvPr>
          <p:cNvSpPr/>
          <p:nvPr/>
        </p:nvSpPr>
        <p:spPr>
          <a:xfrm>
            <a:off x="1755058" y="1969532"/>
            <a:ext cx="2816941" cy="18936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8E0EF3-87BC-AE43-9432-BE6915518C31}"/>
              </a:ext>
            </a:extLst>
          </p:cNvPr>
          <p:cNvSpPr/>
          <p:nvPr/>
        </p:nvSpPr>
        <p:spPr>
          <a:xfrm>
            <a:off x="4571999" y="3897335"/>
            <a:ext cx="2816941" cy="18936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89825D-3470-7649-98DB-0EB218166298}"/>
              </a:ext>
            </a:extLst>
          </p:cNvPr>
          <p:cNvSpPr/>
          <p:nvPr/>
        </p:nvSpPr>
        <p:spPr>
          <a:xfrm>
            <a:off x="1724990" y="3897335"/>
            <a:ext cx="2816941" cy="18936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114110-D3A3-4B45-A91A-9633F818C162}"/>
              </a:ext>
            </a:extLst>
          </p:cNvPr>
          <p:cNvSpPr/>
          <p:nvPr/>
        </p:nvSpPr>
        <p:spPr>
          <a:xfrm>
            <a:off x="4571999" y="1969532"/>
            <a:ext cx="2816941" cy="18936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18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DE179-3DB5-3446-A492-7A3E4AC88DAA}"/>
              </a:ext>
            </a:extLst>
          </p:cNvPr>
          <p:cNvSpPr>
            <a:spLocks noGrp="1"/>
          </p:cNvSpPr>
          <p:nvPr>
            <p:ph type="title"/>
          </p:nvPr>
        </p:nvSpPr>
        <p:spPr/>
        <p:txBody>
          <a:bodyPr/>
          <a:lstStyle/>
          <a:p>
            <a:r>
              <a:rPr lang="en-US" dirty="0"/>
              <a:t>Eisenhower Matrix</a:t>
            </a:r>
          </a:p>
        </p:txBody>
      </p:sp>
      <p:pic>
        <p:nvPicPr>
          <p:cNvPr id="4" name="Content Placeholder 3">
            <a:extLst>
              <a:ext uri="{FF2B5EF4-FFF2-40B4-BE49-F238E27FC236}">
                <a16:creationId xmlns:a16="http://schemas.microsoft.com/office/drawing/2014/main" id="{B9E1FF33-5AF2-2342-B2E0-E3B141E5934D}"/>
              </a:ext>
            </a:extLst>
          </p:cNvPr>
          <p:cNvPicPr>
            <a:picLocks noGrp="1" noChangeAspect="1"/>
          </p:cNvPicPr>
          <p:nvPr>
            <p:ph idx="1"/>
          </p:nvPr>
        </p:nvPicPr>
        <p:blipFill>
          <a:blip r:embed="rId3"/>
          <a:stretch>
            <a:fillRect/>
          </a:stretch>
        </p:blipFill>
        <p:spPr>
          <a:xfrm>
            <a:off x="1479232" y="1540672"/>
            <a:ext cx="6361032" cy="4913649"/>
          </a:xfrm>
        </p:spPr>
      </p:pic>
      <p:sp>
        <p:nvSpPr>
          <p:cNvPr id="5" name="TextBox 4">
            <a:extLst>
              <a:ext uri="{FF2B5EF4-FFF2-40B4-BE49-F238E27FC236}">
                <a16:creationId xmlns:a16="http://schemas.microsoft.com/office/drawing/2014/main" id="{7E36BFD3-3920-FA4B-A482-2A3DAD68BD74}"/>
              </a:ext>
            </a:extLst>
          </p:cNvPr>
          <p:cNvSpPr txBox="1"/>
          <p:nvPr/>
        </p:nvSpPr>
        <p:spPr>
          <a:xfrm>
            <a:off x="2494722" y="2613991"/>
            <a:ext cx="1423275" cy="923330"/>
          </a:xfrm>
          <a:prstGeom prst="rect">
            <a:avLst/>
          </a:prstGeom>
          <a:noFill/>
        </p:spPr>
        <p:txBody>
          <a:bodyPr wrap="none" rtlCol="0">
            <a:spAutoFit/>
          </a:bodyPr>
          <a:lstStyle/>
          <a:p>
            <a:r>
              <a:rPr lang="en-US" dirty="0"/>
              <a:t>-Go to class</a:t>
            </a:r>
          </a:p>
          <a:p>
            <a:r>
              <a:rPr lang="en-US" dirty="0"/>
              <a:t>-Experiments</a:t>
            </a:r>
          </a:p>
          <a:p>
            <a:endParaRPr lang="en-US" dirty="0"/>
          </a:p>
        </p:txBody>
      </p:sp>
      <p:sp>
        <p:nvSpPr>
          <p:cNvPr id="6" name="TextBox 5">
            <a:extLst>
              <a:ext uri="{FF2B5EF4-FFF2-40B4-BE49-F238E27FC236}">
                <a16:creationId xmlns:a16="http://schemas.microsoft.com/office/drawing/2014/main" id="{EA30F6F8-FBD0-7848-A374-5920261BCC42}"/>
              </a:ext>
            </a:extLst>
          </p:cNvPr>
          <p:cNvSpPr txBox="1"/>
          <p:nvPr/>
        </p:nvSpPr>
        <p:spPr>
          <a:xfrm>
            <a:off x="5009322" y="2613991"/>
            <a:ext cx="2037521" cy="954107"/>
          </a:xfrm>
          <a:prstGeom prst="rect">
            <a:avLst/>
          </a:prstGeom>
          <a:noFill/>
        </p:spPr>
        <p:txBody>
          <a:bodyPr wrap="square" rtlCol="0">
            <a:spAutoFit/>
          </a:bodyPr>
          <a:lstStyle/>
          <a:p>
            <a:r>
              <a:rPr lang="en-US" sz="1400" dirty="0"/>
              <a:t>-Study for exams</a:t>
            </a:r>
          </a:p>
          <a:p>
            <a:r>
              <a:rPr lang="en-US" sz="1400" dirty="0"/>
              <a:t>-Collect papers for</a:t>
            </a:r>
          </a:p>
          <a:p>
            <a:r>
              <a:rPr lang="en-US" sz="1400" dirty="0"/>
              <a:t>review article/ thesis/candidacy exam</a:t>
            </a:r>
          </a:p>
        </p:txBody>
      </p:sp>
      <p:sp>
        <p:nvSpPr>
          <p:cNvPr id="7" name="TextBox 6">
            <a:extLst>
              <a:ext uri="{FF2B5EF4-FFF2-40B4-BE49-F238E27FC236}">
                <a16:creationId xmlns:a16="http://schemas.microsoft.com/office/drawing/2014/main" id="{40265CB7-3269-F147-BD64-AD108AD6B5C7}"/>
              </a:ext>
            </a:extLst>
          </p:cNvPr>
          <p:cNvSpPr txBox="1"/>
          <p:nvPr/>
        </p:nvSpPr>
        <p:spPr>
          <a:xfrm>
            <a:off x="2355752" y="4555947"/>
            <a:ext cx="2216248" cy="646331"/>
          </a:xfrm>
          <a:prstGeom prst="rect">
            <a:avLst/>
          </a:prstGeom>
          <a:noFill/>
        </p:spPr>
        <p:txBody>
          <a:bodyPr wrap="none" rtlCol="0">
            <a:spAutoFit/>
          </a:bodyPr>
          <a:lstStyle/>
          <a:p>
            <a:r>
              <a:rPr lang="en-US" dirty="0"/>
              <a:t>-Make stock solutions</a:t>
            </a:r>
          </a:p>
          <a:p>
            <a:r>
              <a:rPr lang="en-US" dirty="0"/>
              <a:t>-Run gels</a:t>
            </a:r>
          </a:p>
        </p:txBody>
      </p:sp>
      <p:sp>
        <p:nvSpPr>
          <p:cNvPr id="8" name="TextBox 7">
            <a:extLst>
              <a:ext uri="{FF2B5EF4-FFF2-40B4-BE49-F238E27FC236}">
                <a16:creationId xmlns:a16="http://schemas.microsoft.com/office/drawing/2014/main" id="{698CF913-2CD3-2548-AFD0-03D9331E4507}"/>
              </a:ext>
            </a:extLst>
          </p:cNvPr>
          <p:cNvSpPr txBox="1"/>
          <p:nvPr/>
        </p:nvSpPr>
        <p:spPr>
          <a:xfrm>
            <a:off x="5472737" y="4395656"/>
            <a:ext cx="1812997" cy="923330"/>
          </a:xfrm>
          <a:prstGeom prst="rect">
            <a:avLst/>
          </a:prstGeom>
          <a:noFill/>
        </p:spPr>
        <p:txBody>
          <a:bodyPr wrap="none" rtlCol="0">
            <a:spAutoFit/>
          </a:bodyPr>
          <a:lstStyle/>
          <a:p>
            <a:endParaRPr lang="en-US" dirty="0"/>
          </a:p>
          <a:p>
            <a:r>
              <a:rPr lang="en-US" dirty="0"/>
              <a:t>-watch cat videos</a:t>
            </a:r>
          </a:p>
          <a:p>
            <a:endParaRPr lang="en-US" dirty="0"/>
          </a:p>
        </p:txBody>
      </p:sp>
    </p:spTree>
    <p:extLst>
      <p:ext uri="{BB962C8B-B14F-4D97-AF65-F5344CB8AC3E}">
        <p14:creationId xmlns:p14="http://schemas.microsoft.com/office/powerpoint/2010/main" val="84690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2102</TotalTime>
  <Words>1499</Words>
  <Application>Microsoft Office PowerPoint</Application>
  <PresentationFormat>On-screen Show (4:3)</PresentationFormat>
  <Paragraphs>213</Paragraphs>
  <Slides>30</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You cannot manage time…</vt:lpstr>
      <vt:lpstr>PowerPoint Presentation</vt:lpstr>
      <vt:lpstr>Know how you spend your time…</vt:lpstr>
      <vt:lpstr>Protecting your time</vt:lpstr>
      <vt:lpstr>Protecting your time</vt:lpstr>
      <vt:lpstr>“To Do List” vs “Master List” </vt:lpstr>
      <vt:lpstr>To-do lists </vt:lpstr>
      <vt:lpstr>Eisenhower Matrix</vt:lpstr>
      <vt:lpstr>Eisenhower Matrix</vt:lpstr>
      <vt:lpstr>Must, Should, Could</vt:lpstr>
      <vt:lpstr>Must, Should, Could</vt:lpstr>
      <vt:lpstr>Protecting your time</vt:lpstr>
      <vt:lpstr>Time blocks</vt:lpstr>
      <vt:lpstr>Time blocks and peaks in productivity</vt:lpstr>
      <vt:lpstr>..somehow it knows when you are  goofing off</vt:lpstr>
      <vt:lpstr>Protecting your time</vt:lpstr>
      <vt:lpstr>Peak  Productivity Time</vt:lpstr>
      <vt:lpstr>Protecting your time</vt:lpstr>
      <vt:lpstr>Eliminate “time wasters”</vt:lpstr>
      <vt:lpstr>Procrastination</vt:lpstr>
      <vt:lpstr>Helpful Tips for Time Management</vt:lpstr>
      <vt:lpstr>Helpful Tips for Time Management</vt:lpstr>
      <vt:lpstr>Helpful Tips for Time Management</vt:lpstr>
      <vt:lpstr>Helpful Tips for Time Management</vt:lpstr>
      <vt:lpstr>Helpful Tips for Time Management</vt:lpstr>
      <vt:lpstr>Helpful Tips for Time Management</vt:lpstr>
      <vt:lpstr>Helpful Tips for Time Management</vt:lpstr>
      <vt:lpstr>But time management during COVID ? A few additional tips…</vt:lpstr>
      <vt:lpstr>Entropy:  lack of order or predictability;  gradual decline  into disorder</vt:lpstr>
      <vt:lpstr>So don’t forget to maintain a good work life balance</vt:lpstr>
    </vt:vector>
  </TitlesOfParts>
  <Company>University of Pennsylvania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Management</dc:title>
  <dc:creator>Julie Blendy</dc:creator>
  <cp:lastModifiedBy>Rebecca Lopez</cp:lastModifiedBy>
  <cp:revision>74</cp:revision>
  <cp:lastPrinted>2019-08-19T15:29:45Z</cp:lastPrinted>
  <dcterms:created xsi:type="dcterms:W3CDTF">2014-09-10T15:08:16Z</dcterms:created>
  <dcterms:modified xsi:type="dcterms:W3CDTF">2020-08-27T15:17:21Z</dcterms:modified>
</cp:coreProperties>
</file>